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68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418" r:id="rId19"/>
    <p:sldId id="365" r:id="rId20"/>
    <p:sldId id="392" r:id="rId21"/>
    <p:sldId id="393" r:id="rId22"/>
    <p:sldId id="396" r:id="rId23"/>
    <p:sldId id="397" r:id="rId24"/>
    <p:sldId id="398" r:id="rId25"/>
    <p:sldId id="399" r:id="rId26"/>
    <p:sldId id="400" r:id="rId27"/>
    <p:sldId id="409" r:id="rId28"/>
    <p:sldId id="411" r:id="rId29"/>
    <p:sldId id="408" r:id="rId30"/>
    <p:sldId id="417" r:id="rId31"/>
    <p:sldId id="419" r:id="rId32"/>
    <p:sldId id="372" r:id="rId33"/>
    <p:sldId id="402" r:id="rId34"/>
    <p:sldId id="404" r:id="rId35"/>
    <p:sldId id="405" r:id="rId36"/>
    <p:sldId id="407" r:id="rId37"/>
    <p:sldId id="406" r:id="rId38"/>
    <p:sldId id="412" r:id="rId39"/>
    <p:sldId id="414" r:id="rId40"/>
    <p:sldId id="424" r:id="rId41"/>
    <p:sldId id="362" r:id="rId42"/>
    <p:sldId id="415" r:id="rId43"/>
    <p:sldId id="416" r:id="rId44"/>
    <p:sldId id="425" r:id="rId45"/>
    <p:sldId id="413" r:id="rId46"/>
    <p:sldId id="420" r:id="rId47"/>
    <p:sldId id="401" r:id="rId48"/>
    <p:sldId id="421" r:id="rId49"/>
    <p:sldId id="427" r:id="rId50"/>
    <p:sldId id="431" r:id="rId51"/>
    <p:sldId id="430" r:id="rId52"/>
    <p:sldId id="432" r:id="rId53"/>
    <p:sldId id="373" r:id="rId54"/>
    <p:sldId id="428" r:id="rId55"/>
    <p:sldId id="369" r:id="rId56"/>
    <p:sldId id="433" r:id="rId57"/>
    <p:sldId id="429" r:id="rId58"/>
    <p:sldId id="370" r:id="rId59"/>
    <p:sldId id="442" r:id="rId60"/>
    <p:sldId id="440" r:id="rId61"/>
    <p:sldId id="436" r:id="rId62"/>
    <p:sldId id="434" r:id="rId63"/>
    <p:sldId id="443" r:id="rId64"/>
    <p:sldId id="426" r:id="rId65"/>
    <p:sldId id="346" r:id="rId66"/>
    <p:sldId id="277" r:id="rId67"/>
  </p:sldIdLst>
  <p:sldSz cx="12192000" cy="6858000"/>
  <p:notesSz cx="6858000" cy="9144000"/>
  <p:embeddedFontLst>
    <p:embeddedFont>
      <p:font typeface="Century Gothic" panose="020B0502020202020204" pitchFamily="34" charset="0"/>
      <p:regular r:id="rId69"/>
      <p:bold r:id="rId70"/>
      <p:italic r:id="rId71"/>
      <p:boldItalic r:id="rId72"/>
    </p:embeddedFont>
    <p:embeddedFont>
      <p:font typeface="Open Sans" pitchFamily="2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418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409"/>
            <p14:sldId id="411"/>
            <p14:sldId id="408"/>
            <p14:sldId id="417"/>
            <p14:sldId id="419"/>
            <p14:sldId id="372"/>
            <p14:sldId id="402"/>
            <p14:sldId id="404"/>
            <p14:sldId id="405"/>
            <p14:sldId id="407"/>
            <p14:sldId id="406"/>
            <p14:sldId id="412"/>
            <p14:sldId id="414"/>
            <p14:sldId id="424"/>
            <p14:sldId id="362"/>
            <p14:sldId id="415"/>
            <p14:sldId id="416"/>
            <p14:sldId id="425"/>
            <p14:sldId id="413"/>
            <p14:sldId id="420"/>
            <p14:sldId id="401"/>
            <p14:sldId id="421"/>
            <p14:sldId id="427"/>
            <p14:sldId id="431"/>
            <p14:sldId id="430"/>
            <p14:sldId id="432"/>
            <p14:sldId id="373"/>
            <p14:sldId id="428"/>
            <p14:sldId id="369"/>
            <p14:sldId id="433"/>
            <p14:sldId id="429"/>
            <p14:sldId id="370"/>
            <p14:sldId id="442"/>
            <p14:sldId id="440"/>
            <p14:sldId id="436"/>
          </p14:sldIdLst>
        </p14:section>
        <p14:section name="Coffee" id="{108F969E-DE8A-4E45-AEFC-E957DF112047}">
          <p14:sldIdLst>
            <p14:sldId id="434"/>
            <p14:sldId id="443"/>
          </p14:sldIdLst>
        </p14:section>
        <p14:section name="Summary" id="{9931A04A-20CC-2E43-86C6-04B8AB883928}">
          <p14:sldIdLst>
            <p14:sldId id="426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13"/>
    <a:srgbClr val="2BD1EF"/>
    <a:srgbClr val="011633"/>
    <a:srgbClr val="001532"/>
    <a:srgbClr val="011734"/>
    <a:srgbClr val="FFA803"/>
    <a:srgbClr val="001633"/>
    <a:srgbClr val="011634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9"/>
    <p:restoredTop sz="87755"/>
  </p:normalViewPr>
  <p:slideViewPr>
    <p:cSldViewPr snapToGrid="0">
      <p:cViewPr>
        <p:scale>
          <a:sx n="118" d="100"/>
          <a:sy n="118" d="100"/>
        </p:scale>
        <p:origin x="3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8.fntdata"/><Relationship Id="rId7" Type="http://schemas.openxmlformats.org/officeDocument/2006/relationships/slide" Target="slides/slide2.xml"/><Relationship Id="rId71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50.3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1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5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0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1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5:33.892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1 5558 24575,'7'-56'0,"19"-23"0,-4 6 0,5-18 0,11-10-469,-2 27 1,7-7 0,7-4 0,3-4 0,2-1 0,0 1 0,-1 2 58,-9 13 0,-1 2 1,0-1-1,1 0 1,1 0-1,3-1 0,3-1 1,4-3 135,-7 11 1,3-3 0,1-1 0,3-2 0,2-1 0,1 0 0,1 0 0,2 1 0,0 2 0,2 1 0,0 3 0,0 4-7,4-1 0,2 2 0,0 3 0,2 2 0,0 1 1,2 1-1,1 1 0,1 1 0,1-1 0,1 1 1,2-1 196,-6 5 0,2-1 0,0 1 0,2 0 0,1 0 0,0 1 0,2 0 0,0 1 1,1 0-1,1 1 0,0 1 0,1 1 0,1 0 83,-3 2 0,2 1 0,0 0 0,1 2 0,1-1 0,1 2 0,0 0 0,0 0 0,1 1 0,1 0 0,-1 1 0,1 0 0,0 1 0,0 0-154,2 0 0,0 0 1,1 0-1,0 1 1,1 1-1,0 0 0,0 1 1,0 0-1,1 0 1,-1 1-1,1 0 0,-1 1 1,1 0-1,-1 0 154,0 1 0,-1 1 0,1 0 0,-1 0 0,1 1 0,-1 0 0,1 0 0,0 1 0,0 1 0,0 0 0,0 0 0,1 1 0,0 0 0,0 1-18,1 0 0,1 0 1,0 1-1,0 0 1,1 0-1,0 2 1,0-1-1,0 1 1,0 1-1,0 0 1,0 0-1,1 1 1,-1 1-1,1 0 18,0 1 0,0 0 0,1 1 0,1 0 0,-1 0 0,1 1 0,-1 1 0,0 0 0,1 1 0,-2 0 0,1 1 0,-1 0 0,-1 1 0,-1 1 0,2-1 0,-1 2 0,-1-1 0,0 1 0,-1 1 0,0 0 0,0 1 0,0 1 0,-1 1 0,1 1 0,-1 0 0,1 2 0,0 1 0,-1 1 0,0 2 0,2 0 0,-1 2 0,1 1 0,-1 0 0,0 1 0,-1 1 0,-1 0 0,-1 1 0,-2 0 0,-1 0 0,-2 0 19,17 2 0,-2 0 0,-3 1 1,-2 0-1,0 1 0,-2 1 0,0 2 1,0 2-1,1 2-19,1 2 0,0 3 0,1 1 0,-1 2 0,-1 2 0,-1 0 0,-3 0 0,-3 0 0,-3 0 0,1 0 0,-4 1 0,-2-1 0,-3 2 0,-1 0 0,1 2 0,-1 3 101,4 2 0,-1 3 0,0 2 0,-1 1 0,-1 1 0,-1 0 0,-1 1-101,9 7 0,-1 0 0,-2 2 0,-1 1 0,-1 0 0,-1 1 195,-4-3 0,-3 1 0,-1 1 1,1 0-1,1 3 0,2 1-195,-7-5 0,3 4 0,2 1 0,1 1 0,-1 0 0,-3-1 0,-3-3 0,-6-3 0,5 4 0,-6-4 0,-3-2 0,-2 1 0,2 3 0,8 12 0,2 3 0,-2 2 0,-4-4 0,-10-6 906,-5-1 1,-8-6-1,-2 2-906,4 9 0,-1 1 0,-3 1 0,-3-3 0,-2 1 0,-2-3 1638,10 17 0,-4-3-1349,-13-11 1,-6-4 2986,-2 10-2952,-3-11 495,0-13 0,-4-21 0,2-9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17.481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0 667 24575,'43'35'0,"0"-1"0,20 20 0,8 8 0,-14-11 0,6 6 0,3 2 0,0-2-820,3 0 1,1-1 0,1 0 0,-2 2 783,-1 3 1,-1 3 0,-2-3 0,-3-7 35,-2-9 0,-3-6 0,-9-2 535,-4 5 1,-12-11-536,-16-26 560,-8-2-560,-3-19 0,-1-5 0,-4-40 0,0-24 0,2 18 0,2-8 0,1-5 0,-2 0 85,-1-4 1,-2-2 0,1-2 0,0-4-86,1-5 0,1-7 0,1-1 0,-1 6 0,-1 12 0,0 8 0,-1 10 0,0 2 0,-3-52 0,5 40 0,1 75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5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6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5.710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1539 24575,'5'-57'0,"24"-10"0,11-5 0,-7 13 0,9-3-820,2 6 1,9-7 0,6 0 0,3 5 555,9 5 1,5 3 0,4 3 0,2-1-332,-8 3 0,1 1 1,2-1-1,4 1 0,3 1 595,-9 8 0,3-1 0,3 1 0,2 0 0,0 2 0,-1 2 0,-2 3 0,2 1 0,-1 4 0,-1 1 0,0 2 0,2 0 0,2-1 0,10-3 0,3-2 0,1 1 0,0 2 0,0 2 0,-2 4 0,-9 6 0,-2 4 0,0 2 0,-1 2 0,1 0 0,1-2 0,2 0 0,0-1 0,1 0 0,0 1 0,-1 2 0,0 1 0,-3 3 0,0 1 0,0 2 0,-1 1 0,2 2 0,1 2 0,8 2 0,2 2 0,1 2 0,0 2 0,-1 1 0,-1 2 0,-4 1 0,-1 1 0,0 2 0,-2 2 0,1 1 0,-1 3 0,0 2 0,0 2 0,0 2 0,-2 2 0,0 0 0,-1 2 0,-2-1 0,-1 0 0,0 2 0,-2 1 0,-1 1 0,-3 1-185,5 7 1,-3 1-1,-2 1 1,0 2-1,1 1 185,-9-7 0,0 1 0,0 1 0,0 1 0,1 0 0,-1 2 0,4 4 0,1 3 0,-1 0 0,0 0 0,-2-1 0,-4-2 0,-3-2 0,-3-2 0,-1-1 0,-2 0 0,1 1-152,16 15 1,2 1 0,-4-1-1,-12-5 152,4 14 0,-12 0 0,-15-12 0,-2 5 0,-3 0 0,-5-8 0,-3-1 0,-2 2 0,-3 5 0,-2 2 0,-2-5 734,1 1 1,-3-7-735,-7 31 3097,-6-50-3097,7-3 3254,-4-16-3254,1-2 0,-1-11 0,-4-1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8.022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1 370 24575,'43'43'0,"-8"-3"0,4 5 0,9 7 0,6 6 0,-2 2 0,5 5 0,-4-4 0,5 4 0,-3-2 0,5 8 0,-5-5 0,-3-6 0,-27-26 0,-5-17 0,1-5 0,-7-7 0,2 2 0,-8-6 0,-3-5 0,-1-14 0,4-29 0,-2-13 0,1-12 0,7 8 0,3-4 0,0-5-253,-5 0 1,0-4 0,1-2 0,0 5 252,6-8 0,2 4 0,-3 3 0,3-26 0,-3 18 0,-3 28 0,-11 44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3T17:49:07.572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43 0 24575,'-6'87'0,"5"-23"0,1 10 0,0 8 0,-1-13 0,0 5 0,-1 4 0,1 3 0,0 2-1240,1-12 0,0 3 0,0 1 0,0 2 1,0 1-1,0 1 0,0 0 1240,0-3 0,1 1 0,-1 1 0,0 1 0,0 0 0,0-1 0,0-1 0,-1-2 0,0 13 0,-2 0 0,1-2 0,-1-1 0,1-3 0,0-3 399,1 1 0,1-2 0,0-2 0,0-5 0,-2-7-399,-2 6 0,-2-8 0,3-14 0,3-8 0,0-30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3T17:49:13.729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1 119 24575,'20'22'0,"2"1"0,4 7 0,3 8 0,2 10 0,1 2 0,2 5 0,-6-8 0,1 1 0,5 8 0,-2-3 0,8 8 0,-25-34 0,-7-20 0,-8-14 0,17-61 0,-1 11 0,5-7 0,5 8 0,6-3 0,-2 1 0,5-17 0,1 4 0,4 14 0,-1 10 0,-6 8 0,-16 24 0,-9 7 0,-4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39.8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8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6.xml"/><Relationship Id="rId5" Type="http://schemas.openxmlformats.org/officeDocument/2006/relationships/image" Target="../media/image67.png"/><Relationship Id="rId4" Type="http://schemas.openxmlformats.org/officeDocument/2006/relationships/customXml" Target="../ink/ink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3.jpe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" Type="http://schemas.openxmlformats.org/officeDocument/2006/relationships/image" Target="../media/image79.png"/><Relationship Id="rId21" Type="http://schemas.openxmlformats.org/officeDocument/2006/relationships/image" Target="../media/image83.pn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2" Type="http://schemas.openxmlformats.org/officeDocument/2006/relationships/customXml" Target="../ink/ink9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24" Type="http://schemas.openxmlformats.org/officeDocument/2006/relationships/customXml" Target="../ink/ink25.xml"/><Relationship Id="rId5" Type="http://schemas.openxmlformats.org/officeDocument/2006/relationships/image" Target="../media/image80.png"/><Relationship Id="rId15" Type="http://schemas.openxmlformats.org/officeDocument/2006/relationships/customXml" Target="../ink/ink20.xml"/><Relationship Id="rId23" Type="http://schemas.openxmlformats.org/officeDocument/2006/relationships/image" Target="../media/image84.png"/><Relationship Id="rId10" Type="http://schemas.openxmlformats.org/officeDocument/2006/relationships/customXml" Target="../ink/ink15.xml"/><Relationship Id="rId19" Type="http://schemas.openxmlformats.org/officeDocument/2006/relationships/image" Target="../media/image82.png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Relationship Id="rId22" Type="http://schemas.openxmlformats.org/officeDocument/2006/relationships/customXml" Target="../ink/ink24.xml"/><Relationship Id="rId27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9.png"/><Relationship Id="rId5" Type="http://schemas.openxmlformats.org/officeDocument/2006/relationships/customXml" Target="../ink/ink28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68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30.xml"/><Relationship Id="rId5" Type="http://schemas.openxmlformats.org/officeDocument/2006/relationships/image" Target="../media/image67.png"/><Relationship Id="rId4" Type="http://schemas.openxmlformats.org/officeDocument/2006/relationships/customXml" Target="../ink/ink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hyperlink" Target="https://www.youtube.com/@roasterkat" TargetMode="External"/><Relationship Id="rId7" Type="http://schemas.openxmlformats.org/officeDocument/2006/relationships/hyperlink" Target="https://www.youtube.com/@LanceHedrick" TargetMode="External"/><Relationship Id="rId2" Type="http://schemas.openxmlformats.org/officeDocument/2006/relationships/hyperlink" Target="https://www.nordiccoffeefest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@jameshoffmann" TargetMode="External"/><Relationship Id="rId5" Type="http://schemas.openxmlformats.org/officeDocument/2006/relationships/hyperlink" Target="https://open.spotify.com/show/070rR9RuQFQk4pz3fXbmCK" TargetMode="External"/><Relationship Id="rId4" Type="http://schemas.openxmlformats.org/officeDocument/2006/relationships/hyperlink" Target="https://open.spotify.com/show/2LeX6OwWSFj4OHh5yqP3y0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sv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09.png"/><Relationship Id="rId4" Type="http://schemas.openxmlformats.org/officeDocument/2006/relationships/image" Target="../media/image21.svg"/><Relationship Id="rId9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B0FFFF"/>
                </a:solidFill>
              </a:rPr>
              <a:t>☕️ </a:t>
            </a:r>
            <a:r>
              <a:rPr lang="en-US" sz="2400" dirty="0">
                <a:solidFill>
                  <a:srgbClr val="ECB30B"/>
                </a:solidFill>
              </a:rPr>
              <a:t>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 + Q &amp; A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F1F7-E80A-CDA5-0ADA-3EA97AC6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EFDC0D-8933-F526-87EE-FC8C004E7AE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10" t="17314" r="19026" b="958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AD9C-57B0-B1F4-7E41-44B6B74F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99590"/>
            <a:ext cx="8759826" cy="636943"/>
          </a:xfrm>
        </p:spPr>
        <p:txBody>
          <a:bodyPr/>
          <a:lstStyle/>
          <a:p>
            <a:r>
              <a:rPr lang="en-US" sz="4400" dirty="0"/>
              <a:t>What is Specialty Coffee?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2D255E-632F-8FAF-B3A8-66CDE0391C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66549-5842-1AD9-B6DB-2709EC618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C99D-2618-E8BD-9A13-C07B30FB7B52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Valeria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Palesska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/photo/coffee-pot-on-brown-wooden-table-beside-a-ceramic-cup-9324972/</a:t>
            </a:r>
          </a:p>
        </p:txBody>
      </p:sp>
    </p:spTree>
    <p:extLst>
      <p:ext uri="{BB962C8B-B14F-4D97-AF65-F5344CB8AC3E}">
        <p14:creationId xmlns:p14="http://schemas.microsoft.com/office/powerpoint/2010/main" val="20995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756231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749674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Focus on Quality</a:t>
            </a:r>
          </a:p>
          <a:p>
            <a:r>
              <a:rPr lang="en-US" sz="2800" dirty="0"/>
              <a:t> Traceable</a:t>
            </a:r>
          </a:p>
          <a:p>
            <a:r>
              <a:rPr lang="en-US" sz="2800" dirty="0"/>
              <a:t> Celebrates the characteristics of each coffee</a:t>
            </a:r>
          </a:p>
          <a:p>
            <a:r>
              <a:rPr lang="en-US" sz="2800" dirty="0"/>
              <a:t> Previous definition – 80+ on 100 point scale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Altitude</a:t>
            </a:r>
          </a:p>
          <a:p>
            <a:pPr marL="728640" lvl="1"/>
            <a:r>
              <a:rPr lang="en-US" sz="2800" dirty="0"/>
              <a:t> Processing method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EBEB05-1BEB-F1B0-482D-BB32A1B413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42" t="29107" r="10951" b="170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DA8DC-55B7-D487-43E7-B56B7F5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CB1C92-BADA-0135-4727-9D6ED5D7E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686344-FA18-DCF0-382E-74F8D4B3E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75C69-8FAF-2681-51C2-836BBD15E02D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/photo/blooming-arabian-coffee-shrub-on-plantation-in-countryside-7125398/</a:t>
            </a:r>
          </a:p>
        </p:txBody>
      </p:sp>
    </p:spTree>
    <p:extLst>
      <p:ext uri="{BB962C8B-B14F-4D97-AF65-F5344CB8AC3E}">
        <p14:creationId xmlns:p14="http://schemas.microsoft.com/office/powerpoint/2010/main" val="303839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5634-1E67-AF94-116C-C9122B1D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08344-E898-27ED-D546-984810E6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pic>
        <p:nvPicPr>
          <p:cNvPr id="4" name="Picture 3" descr="A person holding a handful of coffee beans&#10;&#10;AI-generated content may be incorrect.">
            <a:extLst>
              <a:ext uri="{FF2B5EF4-FFF2-40B4-BE49-F238E27FC236}">
                <a16:creationId xmlns:a16="http://schemas.microsoft.com/office/drawing/2014/main" id="{63804EC3-234A-9006-580B-17D2ABEC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3068B-4AC1-10C2-0AB6-3FC95ADE89CB}"/>
              </a:ext>
            </a:extLst>
          </p:cNvPr>
          <p:cNvSpPr txBox="1"/>
          <p:nvPr/>
        </p:nvSpPr>
        <p:spPr>
          <a:xfrm>
            <a:off x="-1" y="6473826"/>
            <a:ext cx="119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Keri Liwi: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/photo/close-up-of-hands-holding-fresh-coffee-cherries-and-beans-34411040/</a:t>
            </a:r>
          </a:p>
          <a:p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0DAD-74C0-2A90-55CF-899DB18A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0C6A-305F-F899-547E-0E69EAE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5227955" cy="4591050"/>
          </a:xfrm>
        </p:spPr>
        <p:txBody>
          <a:bodyPr/>
          <a:lstStyle/>
          <a:p>
            <a:r>
              <a:rPr lang="en-US" sz="2400" dirty="0"/>
              <a:t> Coffee is a fruit</a:t>
            </a:r>
          </a:p>
          <a:p>
            <a:r>
              <a:rPr lang="en-US" sz="2400" dirty="0"/>
              <a:t> Plants grow 2~10 meters</a:t>
            </a:r>
          </a:p>
          <a:p>
            <a:r>
              <a:rPr lang="en-US" sz="2400" dirty="0"/>
              <a:t> Mostly harvested by hand</a:t>
            </a:r>
          </a:p>
          <a:p>
            <a:pPr marL="728640" lvl="1"/>
            <a:r>
              <a:rPr lang="en-US" sz="2400" dirty="0"/>
              <a:t> Machines pick less precisely</a:t>
            </a:r>
          </a:p>
          <a:p>
            <a:pPr marL="728640" lvl="1"/>
            <a:r>
              <a:rPr lang="en-US" sz="2400" dirty="0"/>
              <a:t> Mountains often aren’t flat</a:t>
            </a:r>
          </a:p>
          <a:p>
            <a:r>
              <a:rPr lang="en-US" sz="2400" dirty="0"/>
              <a:t> Farm environment matters</a:t>
            </a:r>
          </a:p>
          <a:p>
            <a:r>
              <a:rPr lang="en-US" sz="2400" dirty="0"/>
              <a:t> High altitude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D26F-F199-D5D2-FD4F-E90354229FB4}"/>
              </a:ext>
            </a:extLst>
          </p:cNvPr>
          <p:cNvSpPr txBox="1"/>
          <p:nvPr/>
        </p:nvSpPr>
        <p:spPr>
          <a:xfrm>
            <a:off x="-1" y="6473826"/>
            <a:ext cx="119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1500m Coffee: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/photo/coffee-farmer-harvesting-on-hill-plantation-30717831/</a:t>
            </a:r>
          </a:p>
        </p:txBody>
      </p:sp>
    </p:spTree>
    <p:extLst>
      <p:ext uri="{BB962C8B-B14F-4D97-AF65-F5344CB8AC3E}">
        <p14:creationId xmlns:p14="http://schemas.microsoft.com/office/powerpoint/2010/main" val="253135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3" grpId="1" uiExpand="1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1157-E062-ADA1-6422-3115DBC2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42D3EDB-3227-C06E-8AB9-6C3EF6ED41FF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Cup,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www.huskee.co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huskeeoriginal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D79A-FB17-4089-3505-98A004C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Leftover Pulp, Skin, Husk?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7282F-CFD9-DD7D-3088-C8939372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9909" y="378142"/>
            <a:ext cx="3868366" cy="58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02ED-72F4-F99A-2292-BBC2E3A9FC15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Roger Burger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3FBC-F9F6-A5A7-D4C2-4401595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25" y="1276747"/>
            <a:ext cx="6538595" cy="49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1914-6CE2-3E2D-DD3A-A0D92123FCCA}"/>
              </a:ext>
            </a:extLst>
          </p:cNvPr>
          <p:cNvSpPr txBox="1"/>
          <p:nvPr/>
        </p:nvSpPr>
        <p:spPr>
          <a:xfrm>
            <a:off x="1798320" y="6486634"/>
            <a:ext cx="1026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Eva Bronzini: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/photo/close-up-shot-of-dried-coffee-cherry-skin-6087516/</a:t>
            </a:r>
          </a:p>
          <a:p>
            <a:pPr algn="r"/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88A81-6D12-B7B3-7FD3-02D1EDA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76747"/>
            <a:ext cx="9931400" cy="4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994-20CC-8EA0-B8DE-65C6D55A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 – “The Coffee Belt”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01CAB76-C4AB-CB1A-CD61-D3CE418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187450"/>
            <a:ext cx="7641771" cy="52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825E2-B5E2-71AE-A79F-13209C63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C7D2-0A2D-9E99-7A82-5421F883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Grown?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9A2F249B-C0A5-1599-C821-EF40558F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030" y="-2330981"/>
            <a:ext cx="17330060" cy="119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9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0360" y="-399758"/>
            <a:ext cx="17952720" cy="11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D64E-F5FD-9E41-A042-26C67EEE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F9A32DA-C708-21FC-42F8-82F94108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7103" y="243840"/>
            <a:ext cx="11697794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73FE-72A8-DADE-2BD4-BF5A5EDFDC9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  <p:pic>
        <p:nvPicPr>
          <p:cNvPr id="7" name="Picture 6" descr="A group of people standing on a table with bowls of soil&#10;&#10;AI-generated content may be incorrect.">
            <a:extLst>
              <a:ext uri="{FF2B5EF4-FFF2-40B4-BE49-F238E27FC236}">
                <a16:creationId xmlns:a16="http://schemas.microsoft.com/office/drawing/2014/main" id="{21EF6F40-50C7-212C-FF3E-4F0812C2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15" y="304042"/>
            <a:ext cx="3510370" cy="62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9115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F854-54C1-F3E3-E712-701D5094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DCF1C92-7C84-C336-DAB0-9E306157D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43" r="9392" b="30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1D477-66CE-7F5A-58CD-D6EA8A5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1D0C68-3E2B-076A-ABBE-A1298E9D4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76E206-51E1-DBC6-035F-AC359D8F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E1CF9-0F90-A446-8FDC-7BEE564AD5B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62568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137F-BEDE-F3D7-4C04-B1052D7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1E94DD-37D8-6266-1122-D452539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0BDF4-C096-F5C8-025C-4FBD8A14F859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/photo/backdrop-of-assorted-coffee-fruits-with-pleasant-aroma-7125589/</a:t>
            </a:r>
          </a:p>
        </p:txBody>
      </p:sp>
      <p:pic>
        <p:nvPicPr>
          <p:cNvPr id="3" name="Picture 2" descr="A pile of red and yellow berries&#10;&#10;AI-generated content may be incorrect.">
            <a:extLst>
              <a:ext uri="{FF2B5EF4-FFF2-40B4-BE49-F238E27FC236}">
                <a16:creationId xmlns:a16="http://schemas.microsoft.com/office/drawing/2014/main" id="{D54AFBCA-9FF5-9A9E-6EF8-51F8EFAE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7" y="1187450"/>
            <a:ext cx="3426262" cy="513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6F8C-8D9A-3F43-51A1-579906DD8867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6EBEF-77A7-E2A2-E6D4-09DE08B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0301" y="1560963"/>
            <a:ext cx="6804032" cy="45360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FDF52-EA38-F8BC-1E7C-B2DDFBB70764}"/>
              </a:ext>
            </a:extLst>
          </p:cNvPr>
          <p:cNvGrpSpPr/>
          <p:nvPr/>
        </p:nvGrpSpPr>
        <p:grpSpPr>
          <a:xfrm>
            <a:off x="4653540" y="450034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5F91073-8300-11C1-7C27-C8925C255BF4}"/>
              </a:ext>
            </a:extLst>
          </p:cNvPr>
          <p:cNvSpPr txBox="1"/>
          <p:nvPr/>
        </p:nvSpPr>
        <p:spPr>
          <a:xfrm>
            <a:off x="8440176" y="950453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“Green Coffee”</a:t>
            </a:r>
          </a:p>
        </p:txBody>
      </p:sp>
    </p:spTree>
    <p:extLst>
      <p:ext uri="{BB962C8B-B14F-4D97-AF65-F5344CB8AC3E}">
        <p14:creationId xmlns:p14="http://schemas.microsoft.com/office/powerpoint/2010/main" val="13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C27F1-7786-ED51-E1E1-47098C38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B9FB53-3D11-A038-467D-A70C907A0213}"/>
              </a:ext>
            </a:extLst>
          </p:cNvPr>
          <p:cNvSpPr txBox="1"/>
          <p:nvPr/>
        </p:nvSpPr>
        <p:spPr>
          <a:xfrm>
            <a:off x="-1" y="6581001"/>
            <a:ext cx="12443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www.helenacoffee.vn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/coffee-processing-what-is-dry-processed-coffee-basics-detailed-procedure-characteristics-flavor-market-demand/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4B52113E-8692-07FC-2F0F-EA8E9B7BC9A9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Coffee 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98E9796-52C6-BCE6-5CB3-DE798793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8023501" cy="4591050"/>
          </a:xfrm>
        </p:spPr>
        <p:txBody>
          <a:bodyPr/>
          <a:lstStyle/>
          <a:p>
            <a:r>
              <a:rPr lang="en-US" sz="1800" dirty="0"/>
              <a:t> Small farms rarely have equipment – Central Dry or Wet “Mill”</a:t>
            </a:r>
          </a:p>
          <a:p>
            <a:r>
              <a:rPr lang="en-US" sz="1800" dirty="0"/>
              <a:t> “Get beans out” and lower moisture to 11~12%</a:t>
            </a:r>
          </a:p>
          <a:p>
            <a:r>
              <a:rPr lang="en-US" sz="1800" dirty="0"/>
              <a:t> Three main processing methods</a:t>
            </a:r>
          </a:p>
          <a:p>
            <a:pPr marL="728640" lvl="1"/>
            <a:r>
              <a:rPr lang="en-US" sz="1800" dirty="0"/>
              <a:t> Washed</a:t>
            </a:r>
          </a:p>
          <a:p>
            <a:pPr marL="728640" lvl="1"/>
            <a:r>
              <a:rPr lang="en-US" sz="1800" dirty="0"/>
              <a:t> Natural</a:t>
            </a:r>
          </a:p>
          <a:p>
            <a:pPr marL="728640" lvl="1"/>
            <a:r>
              <a:rPr lang="en-US" sz="1800" dirty="0"/>
              <a:t> Honey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57FAF1C-540A-A98D-8033-B447469E0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13465" r="13085" b="11708"/>
          <a:stretch>
            <a:fillRect/>
          </a:stretch>
        </p:blipFill>
        <p:spPr bwMode="auto">
          <a:xfrm>
            <a:off x="6096000" y="1972383"/>
            <a:ext cx="5710032" cy="448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uiExpand="1" build="p"/>
      <p:bldP spid="4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2D86922-8A4F-B28E-A263-56D23116443D}"/>
              </a:ext>
            </a:extLst>
          </p:cNvPr>
          <p:cNvSpPr txBox="1">
            <a:spLocks/>
          </p:cNvSpPr>
          <p:nvPr/>
        </p:nvSpPr>
        <p:spPr>
          <a:xfrm>
            <a:off x="593721" y="326107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3. Hulling machine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F5F1FE3B-C5FA-4E32-B571-110EED55A75D}"/>
              </a:ext>
            </a:extLst>
          </p:cNvPr>
          <p:cNvSpPr txBox="1">
            <a:spLocks/>
          </p:cNvSpPr>
          <p:nvPr/>
        </p:nvSpPr>
        <p:spPr>
          <a:xfrm>
            <a:off x="593722" y="2879694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2. Dry on sun beds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61A8954-D05B-BB31-70FA-E5319D869B03}"/>
              </a:ext>
            </a:extLst>
          </p:cNvPr>
          <p:cNvSpPr txBox="1">
            <a:spLocks/>
          </p:cNvSpPr>
          <p:nvPr/>
        </p:nvSpPr>
        <p:spPr>
          <a:xfrm>
            <a:off x="593723" y="1371599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1. Sort – By floating, by hand, by sieve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832B5-F3E8-9AF0-F691-870536F966F2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EA4E6-82B6-8125-95B6-660C63CDBD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98774" y="1773650"/>
            <a:ext cx="6782976" cy="381542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6FFCEF2E-7829-EB28-E604-975047A1A7F8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Washed (Wet)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7A36EA2-FA4A-684C-EE26-60E91408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371599"/>
            <a:ext cx="5349877" cy="52876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Sort – By floating, by hand, by sieve</a:t>
            </a:r>
          </a:p>
          <a:p>
            <a:pPr marL="0" indent="0">
              <a:buNone/>
            </a:pPr>
            <a:r>
              <a:rPr lang="en-US" sz="1800" dirty="0"/>
              <a:t>2. </a:t>
            </a:r>
            <a:r>
              <a:rPr lang="en-US" sz="1800" dirty="0" err="1"/>
              <a:t>Depulper</a:t>
            </a:r>
            <a:r>
              <a:rPr lang="en-US" sz="1800" dirty="0"/>
              <a:t> machine</a:t>
            </a:r>
          </a:p>
          <a:p>
            <a:pPr marL="0" indent="0">
              <a:buNone/>
            </a:pPr>
            <a:r>
              <a:rPr lang="en-US" sz="1800" dirty="0"/>
              <a:t>3. Fermentation – hours to days</a:t>
            </a:r>
          </a:p>
          <a:p>
            <a:pPr marL="0" indent="0">
              <a:buNone/>
            </a:pPr>
            <a:r>
              <a:rPr lang="en-US" sz="1800" dirty="0"/>
              <a:t>4. Washed to clean the beans</a:t>
            </a:r>
          </a:p>
          <a:p>
            <a:pPr marL="0" indent="0">
              <a:buNone/>
            </a:pPr>
            <a:r>
              <a:rPr lang="en-US" sz="1800" dirty="0"/>
              <a:t>5. Dry on sun beds and/or mechanically</a:t>
            </a:r>
          </a:p>
          <a:p>
            <a:pPr marL="0" indent="0">
              <a:buNone/>
            </a:pPr>
            <a:r>
              <a:rPr lang="en-US" sz="1800" dirty="0"/>
              <a:t>6. Hulling machine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Uses a lot of water</a:t>
            </a:r>
          </a:p>
          <a:p>
            <a:r>
              <a:rPr lang="en-US" sz="1800" dirty="0"/>
              <a:t> Variations like Double Washed</a:t>
            </a:r>
          </a:p>
          <a:p>
            <a:r>
              <a:rPr lang="en-US" sz="1800" dirty="0"/>
              <a:t> Often “clean” flavor profiles</a:t>
            </a:r>
          </a:p>
          <a:p>
            <a:pPr marL="728640" lvl="1"/>
            <a:r>
              <a:rPr lang="en-US" sz="1800" dirty="0"/>
              <a:t> Varietal</a:t>
            </a:r>
          </a:p>
          <a:p>
            <a:pPr marL="728640" lvl="1"/>
            <a:r>
              <a:rPr lang="en-US" sz="1800" dirty="0"/>
              <a:t> Origin</a:t>
            </a:r>
          </a:p>
          <a:p>
            <a:pPr marL="728640" lvl="1"/>
            <a:r>
              <a:rPr lang="en-US" sz="1800" dirty="0"/>
              <a:t> Terroir / Environment</a:t>
            </a:r>
          </a:p>
          <a:p>
            <a:r>
              <a:rPr lang="en-US" sz="1800" dirty="0"/>
              <a:t> Flavor clarity, bright, higher acidity, less body*</a:t>
            </a:r>
          </a:p>
        </p:txBody>
      </p:sp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19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7B24-E92F-B119-9DDE-5E40EAFC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04A215-668C-C3C5-CC79-30020435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4549" y="1344412"/>
            <a:ext cx="6563726" cy="3692096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5FA9B93-6E5E-7E54-3AE3-B147BCD30E16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(Dry) Process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739622B-6AB1-8EA1-14A1-A51B8EA2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More labor-intensive</a:t>
            </a:r>
          </a:p>
          <a:p>
            <a:r>
              <a:rPr lang="en-US" sz="1800" dirty="0"/>
              <a:t> More intense flavor profiles</a:t>
            </a:r>
          </a:p>
          <a:p>
            <a:r>
              <a:rPr lang="en-US" sz="1800" dirty="0"/>
              <a:t> Fruity, sweet, “funky”, heavy body*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B7F2803-9144-BC3B-EFA7-B29EA34F7287}"/>
              </a:ext>
            </a:extLst>
          </p:cNvPr>
          <p:cNvSpPr txBox="1">
            <a:spLocks/>
          </p:cNvSpPr>
          <p:nvPr/>
        </p:nvSpPr>
        <p:spPr>
          <a:xfrm>
            <a:off x="593721" y="2296297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DD39A30-2E1F-5F28-09DE-7B06581B8160}"/>
              </a:ext>
            </a:extLst>
          </p:cNvPr>
          <p:cNvSpPr txBox="1">
            <a:spLocks/>
          </p:cNvSpPr>
          <p:nvPr/>
        </p:nvSpPr>
        <p:spPr>
          <a:xfrm>
            <a:off x="593722" y="1919287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9957E5C-14F2-16A9-2909-80E61931714E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F9632-DF4F-09BC-6A44-6C75D02299BE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</p:spTree>
    <p:extLst>
      <p:ext uri="{BB962C8B-B14F-4D97-AF65-F5344CB8AC3E}">
        <p14:creationId xmlns:p14="http://schemas.microsoft.com/office/powerpoint/2010/main" val="231827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DF37-E123-96DD-C87D-49E250FD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A46EA-E664-3067-0E42-E4C0FF72039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elamigocoffee.com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/coffee-processes/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157DC-AA9D-8E76-377A-0E01E953D648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23B15-87CE-B584-B9B1-74AD9E20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2027129"/>
            <a:ext cx="7614549" cy="42831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495CF1D-834E-0853-E77B-34AA4C32EE27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Honey (Pulped Natural) Process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EDACF37-E009-9B0A-49ED-4CD06B18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1.5 </a:t>
            </a:r>
            <a:r>
              <a:rPr lang="en-US" sz="1800" dirty="0" err="1">
                <a:solidFill>
                  <a:schemeClr val="accent1"/>
                </a:solidFill>
              </a:rPr>
              <a:t>Depulper</a:t>
            </a:r>
            <a:r>
              <a:rPr lang="en-US" sz="1800" dirty="0">
                <a:solidFill>
                  <a:schemeClr val="accent1"/>
                </a:solidFill>
              </a:rPr>
              <a:t>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Does not involve honey</a:t>
            </a:r>
          </a:p>
          <a:p>
            <a:r>
              <a:rPr lang="en-US" sz="1800" dirty="0"/>
              <a:t> Multiple variants</a:t>
            </a:r>
          </a:p>
          <a:p>
            <a:pPr marL="728640" lvl="1"/>
            <a:r>
              <a:rPr lang="en-US" sz="1800" dirty="0"/>
              <a:t> White</a:t>
            </a:r>
          </a:p>
          <a:p>
            <a:pPr marL="728640" lvl="1"/>
            <a:r>
              <a:rPr lang="en-US" sz="1800" dirty="0"/>
              <a:t> Yellow</a:t>
            </a:r>
          </a:p>
          <a:p>
            <a:pPr marL="728640" lvl="1"/>
            <a:r>
              <a:rPr lang="en-US" sz="1800" dirty="0"/>
              <a:t> Gold</a:t>
            </a:r>
          </a:p>
          <a:p>
            <a:pPr marL="728640" lvl="1"/>
            <a:r>
              <a:rPr lang="en-US" sz="1800" dirty="0"/>
              <a:t> Red</a:t>
            </a:r>
          </a:p>
          <a:p>
            <a:pPr marL="728640" lvl="1"/>
            <a:r>
              <a:rPr lang="en-US" sz="1800" dirty="0"/>
              <a:t>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C1166-4FE6-CB51-1FC6-9EE955B6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87891" y="2198221"/>
            <a:ext cx="8233226" cy="3325647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2941EA-3A11-87A2-129B-8701C1F0C8C7}"/>
              </a:ext>
            </a:extLst>
          </p:cNvPr>
          <p:cNvSpPr txBox="1">
            <a:spLocks/>
          </p:cNvSpPr>
          <p:nvPr/>
        </p:nvSpPr>
        <p:spPr>
          <a:xfrm>
            <a:off x="593721" y="266301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739ABDC-34C7-5C2D-CCAB-04FA908EFC44}"/>
              </a:ext>
            </a:extLst>
          </p:cNvPr>
          <p:cNvSpPr txBox="1">
            <a:spLocks/>
          </p:cNvSpPr>
          <p:nvPr/>
        </p:nvSpPr>
        <p:spPr>
          <a:xfrm>
            <a:off x="593719" y="2296630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B60BF18-4BF8-4831-29A2-857824581FED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059D4B-A805-E08C-2217-813E572A9391}"/>
              </a:ext>
            </a:extLst>
          </p:cNvPr>
          <p:cNvGrpSpPr/>
          <p:nvPr/>
        </p:nvGrpSpPr>
        <p:grpSpPr>
          <a:xfrm>
            <a:off x="2742297" y="4552146"/>
            <a:ext cx="264600" cy="1095028"/>
            <a:chOff x="2549053" y="4462813"/>
            <a:chExt cx="264600" cy="12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E13EC0D-04CA-984D-8AB2-9D845C0E099C}"/>
                    </a:ext>
                  </a:extLst>
                </p14:cNvPr>
                <p14:cNvContentPartPr/>
                <p14:nvPr/>
              </p14:nvContentPartPr>
              <p14:xfrm>
                <a:off x="2659573" y="4462813"/>
                <a:ext cx="15480" cy="120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E13EC0D-04CA-984D-8AB2-9D845C0E09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41933" y="4442343"/>
                  <a:ext cx="51120" cy="1249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D7AC71-C1F7-809F-4E23-D9BA82EEE7C7}"/>
                    </a:ext>
                  </a:extLst>
                </p14:cNvPr>
                <p14:cNvContentPartPr/>
                <p14:nvPr/>
              </p14:nvContentPartPr>
              <p14:xfrm>
                <a:off x="2549053" y="5427613"/>
                <a:ext cx="264600" cy="280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D7AC71-C1F7-809F-4E23-D9BA82EEE7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31413" y="5407143"/>
                  <a:ext cx="300240" cy="32097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8547843F-EF01-9EE2-790D-B5ADB81C0DF5}"/>
              </a:ext>
            </a:extLst>
          </p:cNvPr>
          <p:cNvSpPr txBox="1">
            <a:spLocks/>
          </p:cNvSpPr>
          <p:nvPr/>
        </p:nvSpPr>
        <p:spPr>
          <a:xfrm>
            <a:off x="2334595" y="4185433"/>
            <a:ext cx="1082678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800" dirty="0">
                <a:solidFill>
                  <a:schemeClr val="accent1"/>
                </a:solidFill>
              </a:rPr>
              <a:t>Washed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C6DEC843-03BF-C35E-00D1-2061DB5EACBC}"/>
              </a:ext>
            </a:extLst>
          </p:cNvPr>
          <p:cNvSpPr txBox="1">
            <a:spLocks/>
          </p:cNvSpPr>
          <p:nvPr/>
        </p:nvSpPr>
        <p:spPr>
          <a:xfrm>
            <a:off x="2334595" y="5693786"/>
            <a:ext cx="1082678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800" dirty="0">
                <a:solidFill>
                  <a:schemeClr val="accent1"/>
                </a:solidFill>
              </a:rPr>
              <a:t>Natural</a:t>
            </a:r>
          </a:p>
        </p:txBody>
      </p:sp>
    </p:spTree>
    <p:extLst>
      <p:ext uri="{BB962C8B-B14F-4D97-AF65-F5344CB8AC3E}">
        <p14:creationId xmlns:p14="http://schemas.microsoft.com/office/powerpoint/2010/main" val="328545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5" grpId="0" uiExpand="1" build="p"/>
      <p:bldP spid="5" grpId="1" uiExpand="1" build="p"/>
      <p:bldP spid="8" grpId="0"/>
      <p:bldP spid="9" grpId="0"/>
      <p:bldP spid="1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8947-4F95-F66E-A096-911E407D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67059E-8319-0296-99A5-D985B623E45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www.covoyacoffee.com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/blog/fruit-fermentation-coffee-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processing.html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C5D9A-1BCA-F4EC-527E-DC4EF1F6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36427" y="2310602"/>
            <a:ext cx="7261848" cy="40887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5055659E-C557-ECA3-330D-06B0FD6356F5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Modern / Experimental Processes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F95AE59D-55A8-1F31-F137-31B90776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7844597" cy="4591050"/>
          </a:xfrm>
        </p:spPr>
        <p:txBody>
          <a:bodyPr/>
          <a:lstStyle/>
          <a:p>
            <a:r>
              <a:rPr lang="en-US" sz="1800" dirty="0"/>
              <a:t> Processing can raise price above initial quality</a:t>
            </a:r>
          </a:p>
          <a:p>
            <a:pPr marL="728640" lvl="1"/>
            <a:r>
              <a:rPr lang="en-US" sz="1800" dirty="0"/>
              <a:t> Co-fermentation – Fruit, herbs…</a:t>
            </a:r>
          </a:p>
          <a:p>
            <a:pPr marL="728640" lvl="1"/>
            <a:r>
              <a:rPr lang="en-US" sz="1800" dirty="0"/>
              <a:t> Anaerobic fermentation</a:t>
            </a:r>
          </a:p>
          <a:p>
            <a:pPr marL="728640" lvl="1"/>
            <a:r>
              <a:rPr lang="en-US" sz="1800" dirty="0"/>
              <a:t> Carbonic Maceration</a:t>
            </a:r>
          </a:p>
          <a:p>
            <a:pPr marL="728640" lvl="1"/>
            <a:r>
              <a:rPr lang="en-US" sz="1800" dirty="0"/>
              <a:t> Yeast Inoculation</a:t>
            </a:r>
          </a:p>
          <a:p>
            <a:pPr marL="728640" lvl="1"/>
            <a:r>
              <a:rPr lang="en-US" sz="1800" dirty="0"/>
              <a:t> Thermal Shock</a:t>
            </a:r>
          </a:p>
          <a:p>
            <a:pPr marL="728640" lvl="1"/>
            <a:r>
              <a:rPr lang="en-US" sz="1800" dirty="0"/>
              <a:t> Osmotic Dehydration</a:t>
            </a:r>
          </a:p>
          <a:p>
            <a:r>
              <a:rPr lang="en-US" sz="1800" dirty="0"/>
              <a:t> Others…</a:t>
            </a:r>
          </a:p>
        </p:txBody>
      </p:sp>
    </p:spTree>
    <p:extLst>
      <p:ext uri="{BB962C8B-B14F-4D97-AF65-F5344CB8AC3E}">
        <p14:creationId xmlns:p14="http://schemas.microsoft.com/office/powerpoint/2010/main" val="88154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8A4-2CCE-A42A-1E6A-A7995E22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513880-9F0D-C7D5-24E5-9A71FAA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743B18-921E-2A54-24F9-EF330A96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7447032" cy="4591050"/>
          </a:xfrm>
        </p:spPr>
        <p:txBody>
          <a:bodyPr/>
          <a:lstStyle/>
          <a:p>
            <a:r>
              <a:rPr lang="en-US" sz="2000" dirty="0"/>
              <a:t> All flavors are natural – At least in Specialty Coffee</a:t>
            </a:r>
          </a:p>
          <a:p>
            <a:r>
              <a:rPr lang="en-US" sz="2000" dirty="0"/>
              <a:t> A lot of similarities to wine</a:t>
            </a:r>
          </a:p>
          <a:p>
            <a:pPr marL="728640" lvl="1"/>
            <a:r>
              <a:rPr lang="en-US" sz="2000" dirty="0"/>
              <a:t> Over 1000 volatile compounds in both coffee and wine</a:t>
            </a:r>
          </a:p>
          <a:p>
            <a:r>
              <a:rPr lang="en-US" sz="2000" dirty="0"/>
              <a:t> Breakfast Coffees vs Sipping Coffees</a:t>
            </a:r>
          </a:p>
          <a:p>
            <a:r>
              <a:rPr lang="en-US" sz="2000" dirty="0"/>
              <a:t> Drinking temperature, flavor perception</a:t>
            </a:r>
          </a:p>
          <a:p>
            <a:pPr marL="728640" lvl="1"/>
            <a:r>
              <a:rPr lang="en-US" sz="2000" dirty="0"/>
              <a:t> Good coffee still tastes good when cooled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36123534-BF98-49D6-30EC-8CECD7F0D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3FE9-940B-397D-1199-FD658719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4230821-2F99-B970-49A1-20755CE4458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123" b="412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277B9-43C0-B704-B603-39AA46F5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Supply Chain &amp;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4CCDFE-85CC-D7D8-CF18-C34078E22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5275030-3A57-B935-05FF-1D8050ACE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C7975-4D88-436F-2928-722C57238B4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Kelly: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/photo/sacks-of-coffee-beans-2868982/</a:t>
            </a:r>
          </a:p>
        </p:txBody>
      </p:sp>
    </p:spTree>
    <p:extLst>
      <p:ext uri="{BB962C8B-B14F-4D97-AF65-F5344CB8AC3E}">
        <p14:creationId xmlns:p14="http://schemas.microsoft.com/office/powerpoint/2010/main" val="2604160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grpSp>
        <p:nvGrpSpPr>
          <p:cNvPr id="67" name="Farm">
            <a:extLst>
              <a:ext uri="{FF2B5EF4-FFF2-40B4-BE49-F238E27FC236}">
                <a16:creationId xmlns:a16="http://schemas.microsoft.com/office/drawing/2014/main" id="{9CEA0F2D-C60F-CC3E-4998-B6A50F2D369D}"/>
              </a:ext>
            </a:extLst>
          </p:cNvPr>
          <p:cNvGrpSpPr/>
          <p:nvPr/>
        </p:nvGrpSpPr>
        <p:grpSpPr>
          <a:xfrm>
            <a:off x="604838" y="4089067"/>
            <a:ext cx="1262745" cy="1694851"/>
            <a:chOff x="604838" y="3457695"/>
            <a:chExt cx="1262745" cy="169485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B0D3FD-718C-289F-C034-979E15A07E2A}"/>
                </a:ext>
              </a:extLst>
            </p:cNvPr>
            <p:cNvSpPr txBox="1"/>
            <p:nvPr/>
          </p:nvSpPr>
          <p:spPr>
            <a:xfrm>
              <a:off x="604838" y="3457695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E0F23D-F8E6-49C2-D4DF-E1A5AA2509BB}"/>
                </a:ext>
              </a:extLst>
            </p:cNvPr>
            <p:cNvSpPr txBox="1"/>
            <p:nvPr/>
          </p:nvSpPr>
          <p:spPr>
            <a:xfrm>
              <a:off x="604838" y="4752436"/>
              <a:ext cx="1262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Farm</a:t>
              </a:r>
            </a:p>
          </p:txBody>
        </p:sp>
      </p:grpSp>
      <p:grpSp>
        <p:nvGrpSpPr>
          <p:cNvPr id="68" name="Cooperative">
            <a:extLst>
              <a:ext uri="{FF2B5EF4-FFF2-40B4-BE49-F238E27FC236}">
                <a16:creationId xmlns:a16="http://schemas.microsoft.com/office/drawing/2014/main" id="{8E4B43BD-5F8B-4C71-D4E9-84C525E238A2}"/>
              </a:ext>
            </a:extLst>
          </p:cNvPr>
          <p:cNvGrpSpPr/>
          <p:nvPr/>
        </p:nvGrpSpPr>
        <p:grpSpPr>
          <a:xfrm>
            <a:off x="1954666" y="4084451"/>
            <a:ext cx="1802947" cy="1699470"/>
            <a:chOff x="1954666" y="3453079"/>
            <a:chExt cx="1802947" cy="16994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2DA11-1B3C-9949-2E2A-D51D51DF0801}"/>
                </a:ext>
              </a:extLst>
            </p:cNvPr>
            <p:cNvSpPr txBox="1"/>
            <p:nvPr/>
          </p:nvSpPr>
          <p:spPr>
            <a:xfrm>
              <a:off x="222476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👥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A64714-F0C9-E326-60AA-D9CE8EB79F16}"/>
                </a:ext>
              </a:extLst>
            </p:cNvPr>
            <p:cNvSpPr txBox="1"/>
            <p:nvPr/>
          </p:nvSpPr>
          <p:spPr>
            <a:xfrm>
              <a:off x="1954666" y="4752439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Cooperative</a:t>
              </a:r>
            </a:p>
          </p:txBody>
        </p:sp>
      </p:grpSp>
      <p:grpSp>
        <p:nvGrpSpPr>
          <p:cNvPr id="69" name="Exporter">
            <a:extLst>
              <a:ext uri="{FF2B5EF4-FFF2-40B4-BE49-F238E27FC236}">
                <a16:creationId xmlns:a16="http://schemas.microsoft.com/office/drawing/2014/main" id="{07E76DD4-C1FF-6B18-B6B9-F36444A428B5}"/>
              </a:ext>
            </a:extLst>
          </p:cNvPr>
          <p:cNvGrpSpPr/>
          <p:nvPr/>
        </p:nvGrpSpPr>
        <p:grpSpPr>
          <a:xfrm>
            <a:off x="3574596" y="4084451"/>
            <a:ext cx="1802947" cy="1699467"/>
            <a:chOff x="3574596" y="3453079"/>
            <a:chExt cx="1802947" cy="169946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186FE4-EF7B-CBD9-C7A7-46C8A8015582}"/>
                </a:ext>
              </a:extLst>
            </p:cNvPr>
            <p:cNvSpPr txBox="1"/>
            <p:nvPr/>
          </p:nvSpPr>
          <p:spPr>
            <a:xfrm>
              <a:off x="384469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4747EA-FC72-F74C-8F6E-E95A79FE1B24}"/>
                </a:ext>
              </a:extLst>
            </p:cNvPr>
            <p:cNvSpPr txBox="1"/>
            <p:nvPr/>
          </p:nvSpPr>
          <p:spPr>
            <a:xfrm>
              <a:off x="357459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Exporter</a:t>
              </a:r>
            </a:p>
          </p:txBody>
        </p:sp>
      </p:grpSp>
      <p:grpSp>
        <p:nvGrpSpPr>
          <p:cNvPr id="70" name="Importer">
            <a:extLst>
              <a:ext uri="{FF2B5EF4-FFF2-40B4-BE49-F238E27FC236}">
                <a16:creationId xmlns:a16="http://schemas.microsoft.com/office/drawing/2014/main" id="{996EFC3E-3A2A-D4CF-E6EB-AD2D62549979}"/>
              </a:ext>
            </a:extLst>
          </p:cNvPr>
          <p:cNvGrpSpPr/>
          <p:nvPr/>
        </p:nvGrpSpPr>
        <p:grpSpPr>
          <a:xfrm>
            <a:off x="5194526" y="4060372"/>
            <a:ext cx="1802947" cy="1723546"/>
            <a:chOff x="5194526" y="3429000"/>
            <a:chExt cx="1802947" cy="172354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2AABAD-BA22-8487-C97F-1BB3AFD58B9B}"/>
                </a:ext>
              </a:extLst>
            </p:cNvPr>
            <p:cNvSpPr txBox="1"/>
            <p:nvPr/>
          </p:nvSpPr>
          <p:spPr>
            <a:xfrm>
              <a:off x="546462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🌍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05AC69-E663-9CC7-0F1A-DB438D5921CF}"/>
                </a:ext>
              </a:extLst>
            </p:cNvPr>
            <p:cNvSpPr txBox="1"/>
            <p:nvPr/>
          </p:nvSpPr>
          <p:spPr>
            <a:xfrm>
              <a:off x="519452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Importer</a:t>
              </a:r>
            </a:p>
          </p:txBody>
        </p:sp>
      </p:grpSp>
      <p:grpSp>
        <p:nvGrpSpPr>
          <p:cNvPr id="71" name="Roaster">
            <a:extLst>
              <a:ext uri="{FF2B5EF4-FFF2-40B4-BE49-F238E27FC236}">
                <a16:creationId xmlns:a16="http://schemas.microsoft.com/office/drawing/2014/main" id="{B8B6B693-B1EE-4B2E-6F15-42F458C31298}"/>
              </a:ext>
            </a:extLst>
          </p:cNvPr>
          <p:cNvGrpSpPr/>
          <p:nvPr/>
        </p:nvGrpSpPr>
        <p:grpSpPr>
          <a:xfrm>
            <a:off x="6814457" y="4060372"/>
            <a:ext cx="1802947" cy="1723546"/>
            <a:chOff x="6814457" y="3429000"/>
            <a:chExt cx="1802947" cy="17235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640493-9106-A57C-F3CA-4444647A853A}"/>
                </a:ext>
              </a:extLst>
            </p:cNvPr>
            <p:cNvSpPr txBox="1"/>
            <p:nvPr/>
          </p:nvSpPr>
          <p:spPr>
            <a:xfrm>
              <a:off x="708455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🔥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356FAD7-6C37-8402-9B05-AF37D8525A55}"/>
                </a:ext>
              </a:extLst>
            </p:cNvPr>
            <p:cNvSpPr txBox="1"/>
            <p:nvPr/>
          </p:nvSpPr>
          <p:spPr>
            <a:xfrm>
              <a:off x="681445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Roaster</a:t>
              </a:r>
            </a:p>
          </p:txBody>
        </p:sp>
      </p:grpSp>
      <p:grpSp>
        <p:nvGrpSpPr>
          <p:cNvPr id="72" name="Café">
            <a:extLst>
              <a:ext uri="{FF2B5EF4-FFF2-40B4-BE49-F238E27FC236}">
                <a16:creationId xmlns:a16="http://schemas.microsoft.com/office/drawing/2014/main" id="{6A8EB02A-52EB-BE8E-7C95-C7241AD4F2B3}"/>
              </a:ext>
            </a:extLst>
          </p:cNvPr>
          <p:cNvGrpSpPr/>
          <p:nvPr/>
        </p:nvGrpSpPr>
        <p:grpSpPr>
          <a:xfrm>
            <a:off x="8434387" y="4084450"/>
            <a:ext cx="1802947" cy="1699468"/>
            <a:chOff x="8434387" y="3453078"/>
            <a:chExt cx="1802947" cy="169946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D3E292-7910-2453-EF8B-9A7D1DA54C74}"/>
                </a:ext>
              </a:extLst>
            </p:cNvPr>
            <p:cNvSpPr txBox="1"/>
            <p:nvPr/>
          </p:nvSpPr>
          <p:spPr>
            <a:xfrm>
              <a:off x="870448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☕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56A910-F9C7-DD78-0A98-4E7FEE5FA517}"/>
                </a:ext>
              </a:extLst>
            </p:cNvPr>
            <p:cNvSpPr txBox="1"/>
            <p:nvPr/>
          </p:nvSpPr>
          <p:spPr>
            <a:xfrm>
              <a:off x="843438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Café</a:t>
              </a:r>
            </a:p>
          </p:txBody>
        </p:sp>
      </p:grpSp>
      <p:grpSp>
        <p:nvGrpSpPr>
          <p:cNvPr id="73" name="Consumer">
            <a:extLst>
              <a:ext uri="{FF2B5EF4-FFF2-40B4-BE49-F238E27FC236}">
                <a16:creationId xmlns:a16="http://schemas.microsoft.com/office/drawing/2014/main" id="{1316F939-2C8D-F6FD-D8B5-BA2DECC474C0}"/>
              </a:ext>
            </a:extLst>
          </p:cNvPr>
          <p:cNvGrpSpPr/>
          <p:nvPr/>
        </p:nvGrpSpPr>
        <p:grpSpPr>
          <a:xfrm>
            <a:off x="10050235" y="4084450"/>
            <a:ext cx="1802947" cy="1699468"/>
            <a:chOff x="10050235" y="3453078"/>
            <a:chExt cx="1802947" cy="169946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08774C-B7F6-CB38-504B-2667466912F0}"/>
                </a:ext>
              </a:extLst>
            </p:cNvPr>
            <p:cNvSpPr txBox="1"/>
            <p:nvPr/>
          </p:nvSpPr>
          <p:spPr>
            <a:xfrm>
              <a:off x="1032441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👩‍💻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EE6309-69C5-3D0B-0A2A-8344F7376318}"/>
                </a:ext>
              </a:extLst>
            </p:cNvPr>
            <p:cNvSpPr txBox="1"/>
            <p:nvPr/>
          </p:nvSpPr>
          <p:spPr>
            <a:xfrm>
              <a:off x="10050235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Consumer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9FA60-62F9-BA19-B26F-B63E7C379904}"/>
              </a:ext>
            </a:extLst>
          </p:cNvPr>
          <p:cNvGrpSpPr/>
          <p:nvPr/>
        </p:nvGrpSpPr>
        <p:grpSpPr>
          <a:xfrm>
            <a:off x="1571309" y="343139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228236-6F92-20ED-21C2-1B4AC6DF753D}"/>
              </a:ext>
            </a:extLst>
          </p:cNvPr>
          <p:cNvGrpSpPr/>
          <p:nvPr/>
        </p:nvGrpSpPr>
        <p:grpSpPr>
          <a:xfrm>
            <a:off x="3116609" y="340277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496C4B-5070-AE65-0DDD-A56C67D69B81}"/>
              </a:ext>
            </a:extLst>
          </p:cNvPr>
          <p:cNvGrpSpPr/>
          <p:nvPr/>
        </p:nvGrpSpPr>
        <p:grpSpPr>
          <a:xfrm>
            <a:off x="4661909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52C05F6-7CC6-F86F-ACF4-B49A88A9CBD4}"/>
              </a:ext>
            </a:extLst>
          </p:cNvPr>
          <p:cNvGrpSpPr/>
          <p:nvPr/>
        </p:nvGrpSpPr>
        <p:grpSpPr>
          <a:xfrm>
            <a:off x="6248085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1811F5F-D9DC-4121-FA0A-F6C083F5C0E8}"/>
              </a:ext>
            </a:extLst>
          </p:cNvPr>
          <p:cNvGrpSpPr/>
          <p:nvPr/>
        </p:nvGrpSpPr>
        <p:grpSpPr>
          <a:xfrm>
            <a:off x="7834261" y="3434986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929669-52AC-9ABD-75E3-63DED2917EBE}"/>
              </a:ext>
            </a:extLst>
          </p:cNvPr>
          <p:cNvGrpSpPr/>
          <p:nvPr/>
        </p:nvGrpSpPr>
        <p:grpSpPr>
          <a:xfrm>
            <a:off x="9375616" y="350771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1FD802-3889-59A0-13B4-68C67D8D1027}"/>
              </a:ext>
            </a:extLst>
          </p:cNvPr>
          <p:cNvGrpSpPr/>
          <p:nvPr/>
        </p:nvGrpSpPr>
        <p:grpSpPr>
          <a:xfrm>
            <a:off x="960840" y="1647955"/>
            <a:ext cx="6493680" cy="2000880"/>
            <a:chOff x="960840" y="1647955"/>
            <a:chExt cx="6493680" cy="20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14:cNvPr>
                <p14:cNvContentPartPr/>
                <p14:nvPr/>
              </p14:nvContentPartPr>
              <p14:xfrm>
                <a:off x="960840" y="1647955"/>
                <a:ext cx="6417360" cy="2000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200" y="1612315"/>
                  <a:ext cx="648900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14:cNvPr>
                <p14:cNvContentPartPr/>
                <p14:nvPr/>
              </p14:nvContentPartPr>
              <p14:xfrm>
                <a:off x="6976080" y="2535355"/>
                <a:ext cx="478440" cy="628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080" y="2499715"/>
                  <a:ext cx="55008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79AA0C-A008-5B1B-D598-2B10F398F9DD}"/>
              </a:ext>
            </a:extLst>
          </p:cNvPr>
          <p:cNvGrpSpPr/>
          <p:nvPr/>
        </p:nvGrpSpPr>
        <p:grpSpPr>
          <a:xfrm>
            <a:off x="7867870" y="2785522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660034C-2AD2-5F6E-E905-D76BE9875684}"/>
              </a:ext>
            </a:extLst>
          </p:cNvPr>
          <p:cNvGrpSpPr/>
          <p:nvPr/>
        </p:nvGrpSpPr>
        <p:grpSpPr>
          <a:xfrm>
            <a:off x="7858080" y="2169955"/>
            <a:ext cx="3250080" cy="1310760"/>
            <a:chOff x="7858080" y="2169955"/>
            <a:chExt cx="3250080" cy="13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14:cNvPr>
                <p14:cNvContentPartPr/>
                <p14:nvPr/>
              </p14:nvContentPartPr>
              <p14:xfrm>
                <a:off x="7858080" y="2169955"/>
                <a:ext cx="3108240" cy="1198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22440" y="2133955"/>
                  <a:ext cx="317988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14:cNvPr>
                <p14:cNvContentPartPr/>
                <p14:nvPr/>
              </p14:nvContentPartPr>
              <p14:xfrm>
                <a:off x="10744560" y="3050515"/>
                <a:ext cx="363600" cy="430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08920" y="3014875"/>
                  <a:ext cx="435240" cy="50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DBAC-15F5-92ED-76E0-9DE175FD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C7BC-21D0-B080-1F3B-6F79C08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5594-BC99-B4B4-5D0F-A85405B8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Arabica, but not Specialty Coffee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389FB-4B62-0FCC-591E-4DB65233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4E257-95A2-FB1A-3091-46EC0732014C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74"/>
                  <a:ext cx="725400" cy="752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642" y="4582375"/>
                  <a:ext cx="349467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14167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183D4-68BB-CF17-174A-7782FC81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83ADD2-5457-0D94-DAEB-56F72BD8B6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7182" b="7182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2F70-17D8-0023-0561-287540E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Roasting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AAB89C-D86F-66F3-9741-A1212B5D8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040131-D4F3-087C-E349-A5B9ADB09E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CD29-EA6A-3887-908C-E7B0457AFC9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3311712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D776-7F32-2EC1-4AE2-BF2AA946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BCCAA3-AF19-B730-45AB-D1F8B26B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0801D-1C49-39BC-F05B-6F50290FEC8E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D6923-55C1-880A-A667-1CA8996D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846" y="1505003"/>
            <a:ext cx="6762744" cy="450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C7C29-75F7-9650-89AC-A6935CA7476E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A942C-FB7D-1B69-36A4-EB17AD0B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11287" y="278997"/>
            <a:ext cx="3411153" cy="603131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C30DE5D-C2C3-C08B-4536-9860B00A51A4}"/>
              </a:ext>
            </a:extLst>
          </p:cNvPr>
          <p:cNvGrpSpPr/>
          <p:nvPr/>
        </p:nvGrpSpPr>
        <p:grpSpPr>
          <a:xfrm rot="21106880">
            <a:off x="3828769" y="290232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D7582A-9CC1-F7BF-7989-546098171E8A}"/>
              </a:ext>
            </a:extLst>
          </p:cNvPr>
          <p:cNvSpPr txBox="1"/>
          <p:nvPr/>
        </p:nvSpPr>
        <p:spPr>
          <a:xfrm>
            <a:off x="5247579" y="348355"/>
            <a:ext cx="12627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7553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783E-1043-4601-FF2B-69260E24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E668-7341-FED8-565B-CD26425D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FEFA0-7909-3DB2-0BF4-B8269E9C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Light*, Medium and Dark is simplest descriptors</a:t>
            </a:r>
          </a:p>
          <a:p>
            <a:pPr marL="728640" lvl="1"/>
            <a:r>
              <a:rPr lang="en-US" sz="2400" dirty="0"/>
              <a:t> *Nordic light roast is much lighter</a:t>
            </a:r>
          </a:p>
          <a:p>
            <a:r>
              <a:rPr lang="en-US" sz="2400" dirty="0"/>
              <a:t> Color determines 80% of the flavor for a particular coffee</a:t>
            </a:r>
          </a:p>
          <a:p>
            <a:r>
              <a:rPr lang="en-US" sz="2400" dirty="0"/>
              <a:t> Roasting dark can ruin good coffee – But “hide” bad coffee</a:t>
            </a:r>
          </a:p>
          <a:p>
            <a:pPr marL="728640" lvl="1"/>
            <a:r>
              <a:rPr lang="en-US" sz="2400" dirty="0"/>
              <a:t> Characteristics are lost throughout the roast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C9E215B-7AB8-D347-977F-F8FD4C26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46981"/>
            <a:ext cx="12192000" cy="32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C7D5A-548D-7C9F-3AF0-38A69E6EBFF5}"/>
              </a:ext>
            </a:extLst>
          </p:cNvPr>
          <p:cNvSpPr txBox="1"/>
          <p:nvPr/>
        </p:nvSpPr>
        <p:spPr>
          <a:xfrm>
            <a:off x="-518161" y="61525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16133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D6C5-7B76-D3E6-01B5-BAA7CB20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59F0-AE99-A819-9818-7C503775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drink, for how long?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4618-235C-07FA-1059-5B61229B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Resting coffee after roasting – Degassing CO₂</a:t>
            </a:r>
          </a:p>
          <a:p>
            <a:r>
              <a:rPr lang="en-US" sz="2400" dirty="0"/>
              <a:t> Time depends on roast level</a:t>
            </a:r>
          </a:p>
          <a:p>
            <a:pPr marL="728640" lvl="1"/>
            <a:r>
              <a:rPr lang="en-US" sz="2400" dirty="0"/>
              <a:t> Light roast – 2~3 weeks off roast</a:t>
            </a:r>
          </a:p>
          <a:p>
            <a:pPr marL="728640" lvl="1"/>
            <a:r>
              <a:rPr lang="en-US" sz="2400" dirty="0"/>
              <a:t> Medium roast – 1~2 weeks</a:t>
            </a:r>
          </a:p>
          <a:p>
            <a:pPr marL="728640" lvl="1"/>
            <a:r>
              <a:rPr lang="en-US" sz="2400" dirty="0"/>
              <a:t> Dark roast – Less than a week</a:t>
            </a:r>
          </a:p>
          <a:p>
            <a:r>
              <a:rPr lang="en-US" sz="2400" dirty="0"/>
              <a:t> Safe to drink forever*</a:t>
            </a:r>
          </a:p>
          <a:p>
            <a:r>
              <a:rPr lang="en-US" sz="2400" dirty="0"/>
              <a:t> Can be frozen forever*</a:t>
            </a:r>
          </a:p>
        </p:txBody>
      </p:sp>
      <p:pic>
        <p:nvPicPr>
          <p:cNvPr id="8" name="Picture 7" descr="A person holding a golden egg&#10;&#10;AI-generated content may be incorrect.">
            <a:extLst>
              <a:ext uri="{FF2B5EF4-FFF2-40B4-BE49-F238E27FC236}">
                <a16:creationId xmlns:a16="http://schemas.microsoft.com/office/drawing/2014/main" id="{BE60410D-539D-12D3-EC47-5FD6430B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55" y="337730"/>
            <a:ext cx="4123487" cy="6182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A6073-096B-A927-E848-57B6E9E92D25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Cup of Couple: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/photo/person-holding-hourglass-7657893/</a:t>
            </a:r>
          </a:p>
        </p:txBody>
      </p:sp>
    </p:spTree>
    <p:extLst>
      <p:ext uri="{BB962C8B-B14F-4D97-AF65-F5344CB8AC3E}">
        <p14:creationId xmlns:p14="http://schemas.microsoft.com/office/powerpoint/2010/main" val="29892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Caffeine only small part of bitterness</a:t>
            </a:r>
          </a:p>
          <a:p>
            <a:r>
              <a:rPr lang="en-US" sz="2000" dirty="0"/>
              <a:t> Light vs dark roast?</a:t>
            </a:r>
          </a:p>
          <a:p>
            <a:r>
              <a:rPr lang="en-US" sz="2000" dirty="0"/>
              <a:t> Robusta has more than Arabica</a:t>
            </a:r>
          </a:p>
          <a:p>
            <a:r>
              <a:rPr lang="en-US" sz="2000" dirty="0"/>
              <a:t> Extreme variation between cafés</a:t>
            </a:r>
          </a:p>
          <a:p>
            <a:r>
              <a:rPr lang="en-US" sz="2000" dirty="0"/>
              <a:t> What about decaf?</a:t>
            </a:r>
          </a:p>
          <a:p>
            <a:pPr marL="728640" lvl="1"/>
            <a:r>
              <a:rPr lang="en-US" sz="2000" dirty="0"/>
              <a:t> Multiple good methods exist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16" y="454754"/>
            <a:ext cx="5908559" cy="59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32ED-7A44-82F4-A441-46C79DB27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F42C7C0-DEC1-6A7B-ABF8-08E83F6422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213" t="21346" r="14948" b="11822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B2A92-B6B2-6380-123D-2619D19A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Grinding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F599374-D830-2D23-DAED-073CAA8AC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3072B5-FA6B-0BBE-7925-34CDBDD7F6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8988CE-AAB4-6F42-D85F-C2A942BAC76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Eric Steinhauer: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/photo/roasted-coffee-beans-in-a-coffee-grinder-machine-13272708/</a:t>
            </a:r>
          </a:p>
        </p:txBody>
      </p:sp>
    </p:spTree>
    <p:extLst>
      <p:ext uri="{BB962C8B-B14F-4D97-AF65-F5344CB8AC3E}">
        <p14:creationId xmlns:p14="http://schemas.microsoft.com/office/powerpoint/2010/main" val="883241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Finer grind</a:t>
            </a:r>
          </a:p>
          <a:p>
            <a:pPr marL="728640" lvl="1"/>
            <a:r>
              <a:rPr lang="en-US" sz="2400" dirty="0"/>
              <a:t> More surface area</a:t>
            </a:r>
          </a:p>
          <a:p>
            <a:pPr marL="1277280" lvl="4"/>
            <a:r>
              <a:rPr lang="en-US" sz="2400" dirty="0"/>
              <a:t> More contact with water</a:t>
            </a:r>
          </a:p>
          <a:p>
            <a:pPr marL="1825920" lvl="2"/>
            <a:r>
              <a:rPr lang="en-US" sz="2400" dirty="0"/>
              <a:t> Easier to extract flavor</a:t>
            </a:r>
          </a:p>
          <a:p>
            <a:r>
              <a:rPr lang="en-US" sz="2400" dirty="0"/>
              <a:t> Coarser grind = Opposite</a:t>
            </a:r>
          </a:p>
          <a:p>
            <a:r>
              <a:rPr lang="en-US" sz="2400" dirty="0"/>
              <a:t> Grinder is the </a:t>
            </a:r>
            <a:r>
              <a:rPr lang="en-US" sz="2400" dirty="0">
                <a:solidFill>
                  <a:schemeClr val="accent3"/>
                </a:solidFill>
              </a:rPr>
              <a:t>#2 best investment</a:t>
            </a:r>
          </a:p>
          <a:p>
            <a:r>
              <a:rPr lang="en-US" sz="2400" dirty="0"/>
              <a:t> Grind as fresh as possible – Oxidation</a:t>
            </a:r>
          </a:p>
          <a:p>
            <a:r>
              <a:rPr lang="en-US" sz="2400" dirty="0"/>
              <a:t> Reduce static – Ross Droplet Technique (RDT)</a:t>
            </a:r>
          </a:p>
        </p:txBody>
      </p:sp>
      <p:pic>
        <p:nvPicPr>
          <p:cNvPr id="5" name="Picture 4" descr="A person pouring coffee beans into a cylinder&#10;&#10;AI-generated content may be incorrect.">
            <a:extLst>
              <a:ext uri="{FF2B5EF4-FFF2-40B4-BE49-F238E27FC236}">
                <a16:creationId xmlns:a16="http://schemas.microsoft.com/office/drawing/2014/main" id="{F11E4C29-5501-9BBE-A525-F7DA7DE8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809" y="428464"/>
            <a:ext cx="3920848" cy="5881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915CE-B333-8BFF-F405-F574B8EFFD61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Carlos Misael Cruz López 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/photo/close-up-of-coffee-beans-being-poured-into-grinder-34437400/</a:t>
            </a:r>
          </a:p>
        </p:txBody>
      </p:sp>
      <p:pic>
        <p:nvPicPr>
          <p:cNvPr id="24580" name="Picture 4" descr="Blue-8ML-Twist-Atomizer-Perfume-Spray-Bottle-for-Travel_3">
            <a:extLst>
              <a:ext uri="{FF2B5EF4-FFF2-40B4-BE49-F238E27FC236}">
                <a16:creationId xmlns:a16="http://schemas.microsoft.com/office/drawing/2014/main" id="{BDF137F0-C68C-3637-A3BD-B247041DD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45165"/>
          <a:stretch>
            <a:fillRect/>
          </a:stretch>
        </p:blipFill>
        <p:spPr bwMode="auto">
          <a:xfrm>
            <a:off x="5899341" y="177758"/>
            <a:ext cx="798975" cy="315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Spoon PNG image">
            <a:extLst>
              <a:ext uri="{FF2B5EF4-FFF2-40B4-BE49-F238E27FC236}">
                <a16:creationId xmlns:a16="http://schemas.microsoft.com/office/drawing/2014/main" id="{AD554102-46CB-823F-06C7-A4ABFAC28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 t="7986" r="39479" b="10670"/>
          <a:stretch>
            <a:fillRect/>
          </a:stretch>
        </p:blipFill>
        <p:spPr bwMode="auto">
          <a:xfrm>
            <a:off x="6605718" y="211916"/>
            <a:ext cx="1265068" cy="45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04B4-A95A-28B4-25A4-BEDF8CA1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F7B5-6783-3E8F-C465-D4597A86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60C6-8195-6739-7B3C-60BFA331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Consistency is important</a:t>
            </a:r>
          </a:p>
          <a:p>
            <a:r>
              <a:rPr lang="en-US" sz="2400" dirty="0"/>
              <a:t> Burrs &gt; Blades</a:t>
            </a:r>
          </a:p>
          <a:p>
            <a:r>
              <a:rPr lang="en-US" sz="2400" dirty="0"/>
              <a:t> Hand Grinder vs Electric Grinder?</a:t>
            </a:r>
          </a:p>
          <a:p>
            <a:r>
              <a:rPr lang="en-US" sz="2400" dirty="0"/>
              <a:t> Things to care about:</a:t>
            </a:r>
          </a:p>
          <a:p>
            <a:pPr marL="728640" lvl="1"/>
            <a:r>
              <a:rPr lang="en-US" sz="2400" dirty="0"/>
              <a:t> Adjustability</a:t>
            </a:r>
          </a:p>
          <a:p>
            <a:pPr marL="728640" lvl="1"/>
            <a:r>
              <a:rPr lang="en-US" sz="2400" dirty="0"/>
              <a:t> Capacity</a:t>
            </a:r>
          </a:p>
          <a:p>
            <a:pPr marL="728640" lvl="1"/>
            <a:r>
              <a:rPr lang="en-US" sz="2400" dirty="0"/>
              <a:t> Size Range</a:t>
            </a:r>
          </a:p>
          <a:p>
            <a:pPr marL="728640" lvl="1"/>
            <a:r>
              <a:rPr lang="en-US" sz="2400" dirty="0"/>
              <a:t> (Price)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07895-AE07-36AB-BD55-CEED1145682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www.nichecoffee.co.uk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/blogs/exploring-coffee/conical-vs-flat-burr-grinders-which-are-the-best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C5C89AF-ADA5-E643-7B84-17C708CB4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30" y="295956"/>
            <a:ext cx="4610582" cy="259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83878-F88A-DFC0-B5C2-ACA2E5F4A6C6}"/>
              </a:ext>
            </a:extLst>
          </p:cNvPr>
          <p:cNvSpPr txBox="1"/>
          <p:nvPr/>
        </p:nvSpPr>
        <p:spPr>
          <a:xfrm>
            <a:off x="0" y="6393700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wholelattelove.ca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/blogs/quick-tips/a-beginners-guide-to-coffee-grinders</a:t>
            </a:r>
          </a:p>
        </p:txBody>
      </p:sp>
      <p:pic>
        <p:nvPicPr>
          <p:cNvPr id="23556" name="Picture 4" descr="Niche Duo 83mm espresso flat burr set on counter top">
            <a:extLst>
              <a:ext uri="{FF2B5EF4-FFF2-40B4-BE49-F238E27FC236}">
                <a16:creationId xmlns:a16="http://schemas.microsoft.com/office/drawing/2014/main" id="{462F6F26-5716-62C1-E720-3208E00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29" y="3024605"/>
            <a:ext cx="4610581" cy="34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DABE-1CFF-99EE-1D8F-E4FB7DC8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E232B6-201E-8F23-D271-C9A54A78A9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4253" t="30222" r="11678" b="121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405A8-CF0D-74DA-C246-235265EF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Brewing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B763C6-0305-6BB8-72A4-99E906965C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6C05589-48EB-5FF0-23C1-86B1001ED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D7D415-FFFB-B0EE-ED2F-1EDE42064750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www.cuppers.ca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/blog/13-types-of-coffee-brewer-explained-what-is-right-for-you/</a:t>
            </a:r>
          </a:p>
        </p:txBody>
      </p:sp>
    </p:spTree>
    <p:extLst>
      <p:ext uri="{BB962C8B-B14F-4D97-AF65-F5344CB8AC3E}">
        <p14:creationId xmlns:p14="http://schemas.microsoft.com/office/powerpoint/2010/main" val="1262446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Brewing = Controlled extraction of compounds</a:t>
            </a:r>
          </a:p>
          <a:p>
            <a:r>
              <a:rPr lang="en-US" sz="2000" dirty="0"/>
              <a:t> Coffee is 98-99% water</a:t>
            </a:r>
          </a:p>
          <a:p>
            <a:r>
              <a:rPr lang="en-US" sz="2000" dirty="0"/>
              <a:t> Two main methods:</a:t>
            </a:r>
          </a:p>
          <a:p>
            <a:pPr marL="728640" lvl="1"/>
            <a:r>
              <a:rPr lang="en-US" sz="2000" dirty="0"/>
              <a:t> Immersion</a:t>
            </a:r>
          </a:p>
          <a:p>
            <a:pPr marL="728640" lvl="1"/>
            <a:r>
              <a:rPr lang="en-US" sz="2000" dirty="0"/>
              <a:t> Percolation</a:t>
            </a:r>
          </a:p>
          <a:p>
            <a:pPr marL="728640" lvl="1"/>
            <a:r>
              <a:rPr lang="en-US" sz="2000" dirty="0"/>
              <a:t> Immersion vs Percolation?</a:t>
            </a:r>
          </a:p>
          <a:p>
            <a:r>
              <a:rPr lang="en-US" sz="2000" dirty="0"/>
              <a:t> Goal: Extract ”</a:t>
            </a:r>
            <a:r>
              <a:rPr lang="en-US" sz="2000" dirty="0" err="1"/>
              <a:t>lagom</a:t>
            </a:r>
            <a:r>
              <a:rPr lang="en-US" sz="2000" dirty="0"/>
              <a:t>”</a:t>
            </a:r>
          </a:p>
          <a:p>
            <a:pPr marL="728640" lvl="1"/>
            <a:r>
              <a:rPr lang="en-US" sz="2000" dirty="0"/>
              <a:t> Too little = Sour</a:t>
            </a:r>
          </a:p>
          <a:p>
            <a:pPr marL="728640" lvl="1"/>
            <a:r>
              <a:rPr lang="en-US" sz="2000" dirty="0"/>
              <a:t> Too much = Bitter</a:t>
            </a:r>
          </a:p>
          <a:p>
            <a:r>
              <a:rPr lang="en-US" sz="2000" dirty="0"/>
              <a:t> Taste and tweak!</a:t>
            </a:r>
          </a:p>
        </p:txBody>
      </p:sp>
      <p:pic>
        <p:nvPicPr>
          <p:cNvPr id="5" name="Picture 4" descr="A person pouring a coffee into a cup&#10;&#10;AI-generated content may be incorrect.">
            <a:extLst>
              <a:ext uri="{FF2B5EF4-FFF2-40B4-BE49-F238E27FC236}">
                <a16:creationId xmlns:a16="http://schemas.microsoft.com/office/drawing/2014/main" id="{2F6DD678-21E0-F813-8F6F-8250536B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46" y="1980226"/>
            <a:ext cx="2893865" cy="4332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2860EF-0F67-2BA1-990C-9B273D770373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Los Muertos Crew: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/photo/photo-of-person-using-french-press-7488694/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38EB-DA6A-9DC1-FB9D-555C0BCA011B}"/>
              </a:ext>
            </a:extLst>
          </p:cNvPr>
          <p:cNvSpPr txBox="1"/>
          <p:nvPr/>
        </p:nvSpPr>
        <p:spPr>
          <a:xfrm>
            <a:off x="0" y="6393700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Onur Kaya: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/photo/preparing-coffee-in-the-dripper-v60-15672165/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96A-2972-128F-EE4D-90AAB866E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34559" y="1980226"/>
            <a:ext cx="3463716" cy="43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5DE3A63-45F3-1848-4F25-AB460557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67678"/>
            <a:ext cx="11004550" cy="639762"/>
          </a:xfrm>
        </p:spPr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525310-1D35-6F71-3925-B1DDB6F35847}"/>
              </a:ext>
            </a:extLst>
          </p:cNvPr>
          <p:cNvSpPr txBox="1"/>
          <p:nvPr/>
        </p:nvSpPr>
        <p:spPr>
          <a:xfrm>
            <a:off x="49063" y="2394873"/>
            <a:ext cx="2294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Time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Surface area</a:t>
            </a:r>
            <a:br>
              <a:rPr lang="en-US" dirty="0"/>
            </a:br>
            <a:r>
              <a:rPr lang="en-US" dirty="0"/>
              <a:t>(Grind, dose, water)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Agitation</a:t>
            </a:r>
            <a:br>
              <a:rPr lang="en-US" dirty="0"/>
            </a:br>
            <a:r>
              <a:rPr lang="en-US" dirty="0"/>
              <a:t>(Mix, stir, pour)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Temperature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321153-43FF-FE80-8390-023F38BE6D6D}"/>
              </a:ext>
            </a:extLst>
          </p:cNvPr>
          <p:cNvSpPr/>
          <p:nvPr/>
        </p:nvSpPr>
        <p:spPr>
          <a:xfrm>
            <a:off x="2362825" y="1394664"/>
            <a:ext cx="9546978" cy="458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40A9F3-03C6-FE41-D18D-0080AC4B95C6}"/>
              </a:ext>
            </a:extLst>
          </p:cNvPr>
          <p:cNvSpPr/>
          <p:nvPr/>
        </p:nvSpPr>
        <p:spPr>
          <a:xfrm>
            <a:off x="2399323" y="1397856"/>
            <a:ext cx="3878294" cy="45857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EEBAD3-852D-516B-9637-275169A32ABF}"/>
              </a:ext>
            </a:extLst>
          </p:cNvPr>
          <p:cNvSpPr/>
          <p:nvPr/>
        </p:nvSpPr>
        <p:spPr>
          <a:xfrm>
            <a:off x="8049759" y="1397854"/>
            <a:ext cx="3878294" cy="458574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BEA622-D85E-0D73-5B35-212FFE44C9D3}"/>
              </a:ext>
            </a:extLst>
          </p:cNvPr>
          <p:cNvSpPr/>
          <p:nvPr/>
        </p:nvSpPr>
        <p:spPr>
          <a:xfrm>
            <a:off x="6277617" y="1397854"/>
            <a:ext cx="1772137" cy="458574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53F849-B776-350B-D5E7-8F387D105D43}"/>
              </a:ext>
            </a:extLst>
          </p:cNvPr>
          <p:cNvSpPr txBox="1"/>
          <p:nvPr/>
        </p:nvSpPr>
        <p:spPr>
          <a:xfrm>
            <a:off x="2536410" y="1512458"/>
            <a:ext cx="1082205" cy="1280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Acidic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Sour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Sharp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8EB3DA-9E07-456F-2F55-41638FCDAEB4}"/>
              </a:ext>
            </a:extLst>
          </p:cNvPr>
          <p:cNvSpPr txBox="1"/>
          <p:nvPr/>
        </p:nvSpPr>
        <p:spPr>
          <a:xfrm>
            <a:off x="6633735" y="3210480"/>
            <a:ext cx="10599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Tasty</a:t>
            </a:r>
            <a:br>
              <a:rPr lang="en-US" sz="2800" dirty="0">
                <a:solidFill>
                  <a:schemeClr val="accent3"/>
                </a:solidFill>
              </a:rPr>
            </a:br>
            <a:r>
              <a:rPr lang="en-US" sz="2800" dirty="0">
                <a:solidFill>
                  <a:schemeClr val="accent3"/>
                </a:solidFill>
              </a:rPr>
              <a:t>Zone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911BA5-4EB5-BF8D-8970-ACA6CE213070}"/>
              </a:ext>
            </a:extLst>
          </p:cNvPr>
          <p:cNvSpPr txBox="1"/>
          <p:nvPr/>
        </p:nvSpPr>
        <p:spPr>
          <a:xfrm>
            <a:off x="9940507" y="4513282"/>
            <a:ext cx="1776231" cy="1280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Bitter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Astringent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Harsh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3F7073-4D4A-1E66-940C-29D8BB9B7318}"/>
              </a:ext>
            </a:extLst>
          </p:cNvPr>
          <p:cNvCxnSpPr>
            <a:cxnSpLocks/>
          </p:cNvCxnSpPr>
          <p:nvPr/>
        </p:nvCxnSpPr>
        <p:spPr>
          <a:xfrm>
            <a:off x="2381074" y="1397857"/>
            <a:ext cx="0" cy="4585740"/>
          </a:xfrm>
          <a:prstGeom prst="line">
            <a:avLst/>
          </a:prstGeom>
          <a:ln w="25400">
            <a:solidFill>
              <a:schemeClr val="accent4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60A783-476D-852B-CC28-69EBA8F6E597}"/>
              </a:ext>
            </a:extLst>
          </p:cNvPr>
          <p:cNvCxnSpPr>
            <a:cxnSpLocks/>
          </p:cNvCxnSpPr>
          <p:nvPr/>
        </p:nvCxnSpPr>
        <p:spPr>
          <a:xfrm flipH="1">
            <a:off x="2381074" y="5983596"/>
            <a:ext cx="9528731" cy="0"/>
          </a:xfrm>
          <a:prstGeom prst="line">
            <a:avLst/>
          </a:prstGeom>
          <a:ln w="25400">
            <a:solidFill>
              <a:schemeClr val="accent4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3D86A2-1CE6-A689-F8C7-E11802589E2C}"/>
              </a:ext>
            </a:extLst>
          </p:cNvPr>
          <p:cNvCxnSpPr>
            <a:cxnSpLocks/>
          </p:cNvCxnSpPr>
          <p:nvPr/>
        </p:nvCxnSpPr>
        <p:spPr>
          <a:xfrm flipV="1">
            <a:off x="2381074" y="1397853"/>
            <a:ext cx="9528729" cy="4585744"/>
          </a:xfrm>
          <a:prstGeom prst="line">
            <a:avLst/>
          </a:prstGeom>
          <a:ln>
            <a:solidFill>
              <a:schemeClr val="accent4">
                <a:alpha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F1968B8-D562-D900-CA44-21E9D8199117}"/>
              </a:ext>
            </a:extLst>
          </p:cNvPr>
          <p:cNvSpPr txBox="1"/>
          <p:nvPr/>
        </p:nvSpPr>
        <p:spPr>
          <a:xfrm>
            <a:off x="6502166" y="602099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58413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allAtOnce"/>
      <p:bldP spid="17" grpId="0"/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CC73-24E0-A97E-4CD7-C3B72C5F6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5D6-2674-32F3-596F-B79E0562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BA1A-FCA3-560B-E36D-7E821583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Good specialty coffee beans</a:t>
            </a:r>
          </a:p>
          <a:p>
            <a:r>
              <a:rPr lang="en-US" sz="2000" dirty="0"/>
              <a:t> Grinder</a:t>
            </a:r>
          </a:p>
          <a:p>
            <a:r>
              <a:rPr lang="en-US" sz="2000" dirty="0"/>
              <a:t> Scale</a:t>
            </a:r>
          </a:p>
          <a:p>
            <a:r>
              <a:rPr lang="en-US" sz="2000" dirty="0"/>
              <a:t> Kettle</a:t>
            </a:r>
          </a:p>
          <a:p>
            <a:r>
              <a:rPr lang="en-US" sz="2000" dirty="0"/>
              <a:t> Brewing device</a:t>
            </a:r>
          </a:p>
          <a:p>
            <a:pPr marL="728640" lvl="1"/>
            <a:r>
              <a:rPr lang="en-US" sz="2000" dirty="0"/>
              <a:t> </a:t>
            </a:r>
            <a:r>
              <a:rPr lang="en-US" sz="2000" dirty="0" err="1"/>
              <a:t>Hario</a:t>
            </a:r>
            <a:r>
              <a:rPr lang="en-US" sz="2000" dirty="0"/>
              <a:t> V60</a:t>
            </a:r>
          </a:p>
          <a:p>
            <a:pPr marL="728640" lvl="1"/>
            <a:r>
              <a:rPr lang="en-US" sz="2000" dirty="0"/>
              <a:t> </a:t>
            </a:r>
            <a:r>
              <a:rPr lang="en-US" sz="2000" dirty="0" err="1"/>
              <a:t>Aeropress</a:t>
            </a:r>
            <a:endParaRPr lang="en-US" sz="2000" dirty="0"/>
          </a:p>
          <a:p>
            <a:pPr marL="728640" lvl="1"/>
            <a:r>
              <a:rPr lang="en-US" sz="2000" dirty="0"/>
              <a:t> French Press</a:t>
            </a:r>
          </a:p>
          <a:p>
            <a:pPr marL="728640" lvl="1"/>
            <a:r>
              <a:rPr lang="en-US" sz="2000" dirty="0"/>
              <a:t> ”Coffee maker” is fine</a:t>
            </a:r>
          </a:p>
          <a:p>
            <a:r>
              <a:rPr lang="en-US" sz="2000" dirty="0"/>
              <a:t> Filter(s)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C19BA-81E5-8D6B-5FB8-C9833FB925BB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Pascal: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/photo/modern-coffee-brewing-setup-with-accessories-32673615/</a:t>
            </a:r>
          </a:p>
        </p:txBody>
      </p:sp>
      <p:pic>
        <p:nvPicPr>
          <p:cNvPr id="6" name="Picture 5" descr="A coffee maker and coffee beans on a table&#10;&#10;AI-generated content may be incorrect.">
            <a:extLst>
              <a:ext uri="{FF2B5EF4-FFF2-40B4-BE49-F238E27FC236}">
                <a16:creationId xmlns:a16="http://schemas.microsoft.com/office/drawing/2014/main" id="{18D3B92F-FC2F-D8BC-C835-59B50399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4" y="1642288"/>
            <a:ext cx="6808561" cy="453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E5B35AB9-6A46-6C97-F026-05AFCB1C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3520839"/>
            <a:ext cx="9110546" cy="40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6E95-31A2-C0E5-D430-D5134589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bunch more stuff we didn’t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2230-C08A-49FB-3F94-7531B3974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97" y="1535113"/>
            <a:ext cx="5736737" cy="4591050"/>
          </a:xfrm>
        </p:spPr>
        <p:txBody>
          <a:bodyPr/>
          <a:lstStyle/>
          <a:p>
            <a:r>
              <a:rPr lang="en-US" sz="2400" dirty="0"/>
              <a:t> Roaster types and profiles</a:t>
            </a:r>
          </a:p>
          <a:p>
            <a:pPr lvl="1"/>
            <a:r>
              <a:rPr lang="en-US" sz="2400" dirty="0"/>
              <a:t> Instant coffee</a:t>
            </a:r>
          </a:p>
          <a:p>
            <a:pPr lvl="2"/>
            <a:r>
              <a:rPr lang="en-US" sz="2400" dirty="0"/>
              <a:t> Decaffeination processes</a:t>
            </a:r>
          </a:p>
          <a:p>
            <a:pPr lvl="4"/>
            <a:r>
              <a:rPr lang="en-US" sz="2400" dirty="0"/>
              <a:t> Milk drinks</a:t>
            </a:r>
          </a:p>
          <a:p>
            <a:r>
              <a:rPr lang="en-US" sz="2400" dirty="0"/>
              <a:t> Grinders and particle size distribution</a:t>
            </a:r>
          </a:p>
          <a:p>
            <a:pPr lvl="1"/>
            <a:r>
              <a:rPr lang="en-US" sz="2400" dirty="0"/>
              <a:t> Espresso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D45DE2-6F64-783E-CC35-DC8033B11E96}"/>
              </a:ext>
            </a:extLst>
          </p:cNvPr>
          <p:cNvSpPr txBox="1">
            <a:spLocks/>
          </p:cNvSpPr>
          <p:nvPr/>
        </p:nvSpPr>
        <p:spPr>
          <a:xfrm>
            <a:off x="6303667" y="1535113"/>
            <a:ext cx="5888333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400" dirty="0"/>
              <a:t> Water and water minerals</a:t>
            </a:r>
          </a:p>
          <a:p>
            <a:pPr lvl="4"/>
            <a:r>
              <a:rPr lang="en-US" sz="2400" dirty="0"/>
              <a:t> Hand-brew Pouring technique</a:t>
            </a:r>
          </a:p>
          <a:p>
            <a:r>
              <a:rPr lang="en-US" sz="2400" dirty="0"/>
              <a:t> Paper filter differences</a:t>
            </a:r>
          </a:p>
          <a:p>
            <a:pPr lvl="1"/>
            <a:r>
              <a:rPr lang="en-US" sz="2400" dirty="0"/>
              <a:t> Other brewing devices</a:t>
            </a:r>
          </a:p>
          <a:p>
            <a:pPr lvl="2"/>
            <a:r>
              <a:rPr lang="en-US" sz="2400" dirty="0"/>
              <a:t> Brewing recipes</a:t>
            </a:r>
          </a:p>
          <a:p>
            <a:pPr lvl="4"/>
            <a:r>
              <a:rPr lang="en-US" sz="2400" dirty="0"/>
              <a:t> World Coffee Championships &amp; others</a:t>
            </a:r>
          </a:p>
        </p:txBody>
      </p:sp>
    </p:spTree>
    <p:extLst>
      <p:ext uri="{BB962C8B-B14F-4D97-AF65-F5344CB8AC3E}">
        <p14:creationId xmlns:p14="http://schemas.microsoft.com/office/powerpoint/2010/main" val="2595243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E821-62C6-D334-6200-F4750A14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F746A56-C5D6-01AD-E7B5-BE60E6D1EC5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43" b="134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BEFB7-5C11-425B-46BC-B5C78C26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Live Brew +</a:t>
            </a:r>
            <a:br>
              <a:rPr lang="en-US" sz="4800" dirty="0"/>
            </a:br>
            <a:r>
              <a:rPr lang="en-US" sz="4800" dirty="0"/>
              <a:t>Q &amp; 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08EB02-3D7B-613A-A273-0A2FA1D24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3283029-ABB2-BDDD-9DDA-679B8477D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7C7BC8-1977-B8AD-DD89-30D6DF8208F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344282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D7C4-6B17-41AF-2E05-E2CD777CE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F74D-BB8B-EC48-E87F-7F7B82AC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Over Brew Recipe – 1 Liter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139BF-8256-7218-EE2F-973DD9455973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DD7F6-8444-50BB-A3D8-E05A050B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24"/>
          <a:stretch>
            <a:fillRect/>
          </a:stretch>
        </p:blipFill>
        <p:spPr>
          <a:xfrm>
            <a:off x="3951514" y="2105718"/>
            <a:ext cx="7934342" cy="402044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B01611-E750-B997-E213-3FF9DD16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sz="1800" dirty="0"/>
              <a:t> 60g coarsely ground coffee / 940ml water</a:t>
            </a:r>
          </a:p>
          <a:p>
            <a:r>
              <a:rPr lang="en-US" sz="1800" dirty="0"/>
              <a:t> Brewer - </a:t>
            </a:r>
            <a:r>
              <a:rPr lang="en-US" sz="1800" dirty="0" err="1"/>
              <a:t>Hario</a:t>
            </a:r>
            <a:r>
              <a:rPr lang="en-US" sz="1800" dirty="0"/>
              <a:t> V60 03</a:t>
            </a:r>
          </a:p>
          <a:p>
            <a:r>
              <a:rPr lang="en-US" sz="1800" dirty="0"/>
              <a:t> 5 Pours</a:t>
            </a:r>
          </a:p>
          <a:p>
            <a:r>
              <a:rPr lang="en-US" sz="1800" dirty="0"/>
              <a:t> 92°C water</a:t>
            </a:r>
          </a:p>
          <a:p>
            <a:r>
              <a:rPr lang="en-US" sz="1800" dirty="0"/>
              <a:t> 4~5min</a:t>
            </a:r>
          </a:p>
          <a:p>
            <a:pPr lvl="1"/>
            <a:endParaRPr lang="en-US" sz="1800" dirty="0"/>
          </a:p>
          <a:p>
            <a:r>
              <a:rPr lang="en-US" sz="1800" dirty="0"/>
              <a:t> Reset scale</a:t>
            </a:r>
          </a:p>
          <a:p>
            <a:r>
              <a:rPr lang="en-US" sz="1800" dirty="0"/>
              <a:t> Grind and add coffee (60g)</a:t>
            </a:r>
          </a:p>
          <a:p>
            <a:r>
              <a:rPr lang="en-US" sz="1800" dirty="0"/>
              <a:t> Pour 140g (200g)</a:t>
            </a:r>
          </a:p>
          <a:p>
            <a:r>
              <a:rPr lang="en-US" sz="1800" dirty="0"/>
              <a:t> </a:t>
            </a:r>
            <a:r>
              <a:rPr lang="en-US" sz="1800" dirty="0">
                <a:solidFill>
                  <a:schemeClr val="accent3"/>
                </a:solidFill>
              </a:rPr>
              <a:t>Bloom</a:t>
            </a:r>
            <a:r>
              <a:rPr lang="en-US" sz="1800" dirty="0"/>
              <a:t> 35~ seconds</a:t>
            </a:r>
          </a:p>
          <a:p>
            <a:r>
              <a:rPr lang="en-US" sz="1800" dirty="0"/>
              <a:t> Repeat 4 times:</a:t>
            </a:r>
          </a:p>
          <a:p>
            <a:pPr marL="728640" lvl="4"/>
            <a:r>
              <a:rPr lang="en-US" sz="1800" dirty="0"/>
              <a:t> Pour 200g</a:t>
            </a:r>
          </a:p>
          <a:p>
            <a:pPr marL="728640" lvl="4"/>
            <a:r>
              <a:rPr lang="en-US" sz="1800" dirty="0"/>
              <a:t> Wait 10~ seconds</a:t>
            </a:r>
          </a:p>
        </p:txBody>
      </p:sp>
    </p:spTree>
    <p:extLst>
      <p:ext uri="{BB962C8B-B14F-4D97-AF65-F5344CB8AC3E}">
        <p14:creationId xmlns:p14="http://schemas.microsoft.com/office/powerpoint/2010/main" val="304922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6BE5-BE17-7B4E-5223-D4FD5C1D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C902-49D9-1E7C-5783-2001277F8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38" y="1535113"/>
            <a:ext cx="11899762" cy="4591050"/>
          </a:xfrm>
        </p:spPr>
        <p:txBody>
          <a:bodyPr/>
          <a:lstStyle/>
          <a:p>
            <a:r>
              <a:rPr lang="en-US" sz="1800" dirty="0"/>
              <a:t> Nordic Coffee Fest - Coffee Event in Gothenburg - </a:t>
            </a:r>
            <a:r>
              <a:rPr lang="en-US" sz="1800" dirty="0">
                <a:hlinkClick r:id="rId2"/>
              </a:rPr>
              <a:t>https://www.nordiccoffeefest.com/</a:t>
            </a:r>
            <a:endParaRPr lang="en-US" sz="1800" dirty="0"/>
          </a:p>
          <a:p>
            <a:pPr lvl="1"/>
            <a:r>
              <a:rPr lang="en-US" sz="1800" dirty="0"/>
              <a:t> Roaster Kat - YouTube - </a:t>
            </a:r>
            <a:r>
              <a:rPr lang="en-US" sz="1800" dirty="0">
                <a:hlinkClick r:id="rId3"/>
              </a:rPr>
              <a:t>https://www.youtube.com/@roasterkat</a:t>
            </a:r>
            <a:endParaRPr lang="en-US" sz="1800" dirty="0"/>
          </a:p>
          <a:p>
            <a:pPr lvl="2"/>
            <a:r>
              <a:rPr lang="en-US" sz="1800" dirty="0"/>
              <a:t> Making Coffee with Lucia Solis - Podcast - </a:t>
            </a:r>
            <a:r>
              <a:rPr lang="en-US" sz="1800" dirty="0">
                <a:hlinkClick r:id="rId4"/>
              </a:rPr>
              <a:t>https://open.spotify.com/show/2LeX6OwWSFj4OHh5yqP3y0</a:t>
            </a:r>
            <a:endParaRPr lang="en-US" sz="1800" dirty="0"/>
          </a:p>
          <a:p>
            <a:pPr lvl="4"/>
            <a:r>
              <a:rPr lang="en-US" sz="1800" dirty="0"/>
              <a:t> Filter Stories - Coffee Documentaries - Podcast - </a:t>
            </a:r>
            <a:r>
              <a:rPr lang="en-US" sz="1800" dirty="0">
                <a:hlinkClick r:id="rId5"/>
              </a:rPr>
              <a:t>https://open.spotify.com/show/070rR9RuQFQk4pz3fXbmC</a:t>
            </a:r>
            <a:r>
              <a:rPr lang="en-US" sz="1800" dirty="0">
                <a:hlinkClick r:id="rId5"/>
              </a:rPr>
              <a:t>K</a:t>
            </a:r>
            <a:endParaRPr lang="en-US" dirty="0"/>
          </a:p>
          <a:p>
            <a:r>
              <a:rPr lang="en-US" sz="1800" dirty="0"/>
              <a:t> James Hoffman - YouTube - </a:t>
            </a:r>
            <a:r>
              <a:rPr lang="en-US" sz="1800" dirty="0">
                <a:hlinkClick r:id="rId6"/>
              </a:rPr>
              <a:t>https://www.youtube.com/@jameshoffmann</a:t>
            </a:r>
            <a:endParaRPr lang="en-US" sz="1800" dirty="0"/>
          </a:p>
          <a:p>
            <a:pPr lvl="1"/>
            <a:r>
              <a:rPr lang="en-US" sz="1800" dirty="0"/>
              <a:t> How to Make the Best Coffee at Home – James Hoffman - Book</a:t>
            </a:r>
          </a:p>
          <a:p>
            <a:pPr lvl="2"/>
            <a:r>
              <a:rPr lang="en-US" sz="1800" dirty="0"/>
              <a:t> Lance Hedrick - YouTube - </a:t>
            </a:r>
            <a:r>
              <a:rPr lang="en-US" sz="1800" dirty="0">
                <a:hlinkClick r:id="rId7"/>
              </a:rPr>
              <a:t>https://www.youtube.com/@LanceHedrick</a:t>
            </a:r>
            <a:endParaRPr lang="en-US" sz="1800" dirty="0"/>
          </a:p>
          <a:p>
            <a:pPr lvl="4"/>
            <a:r>
              <a:rPr lang="en-US" sz="1800" dirty="0"/>
              <a:t> The Physics of Filter Coffee - Jonathan </a:t>
            </a:r>
            <a:r>
              <a:rPr lang="en-US" sz="1800" dirty="0" err="1"/>
              <a:t>Gagné</a:t>
            </a:r>
            <a:r>
              <a:rPr lang="en-US" sz="1800" dirty="0"/>
              <a:t> – Book</a:t>
            </a: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AAA8DBA-82F8-CD72-3467-578B4AC29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1477" y="3534400"/>
            <a:ext cx="2786798" cy="2786798"/>
          </a:xfrm>
          <a:prstGeom prst="rect">
            <a:avLst/>
          </a:prstGeom>
          <a:effectLst>
            <a:softEdge rad="62246"/>
          </a:effectLst>
        </p:spPr>
      </p:pic>
    </p:spTree>
    <p:extLst>
      <p:ext uri="{BB962C8B-B14F-4D97-AF65-F5344CB8AC3E}">
        <p14:creationId xmlns:p14="http://schemas.microsoft.com/office/powerpoint/2010/main" val="1084839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365178"/>
            <a:ext cx="11004550" cy="4591050"/>
          </a:xfrm>
        </p:spPr>
        <p:txBody>
          <a:bodyPr>
            <a:normAutofit/>
          </a:bodyPr>
          <a:lstStyle/>
          <a:p>
            <a:r>
              <a:rPr lang="en-US" sz="2400" dirty="0"/>
              <a:t> Is it good coffee, and is the coffee good?</a:t>
            </a:r>
          </a:p>
          <a:p>
            <a:pPr lvl="1"/>
            <a:r>
              <a:rPr lang="en-US" sz="2400" dirty="0"/>
              <a:t> Beans, Grinder, Water</a:t>
            </a:r>
          </a:p>
          <a:p>
            <a:pPr lvl="4"/>
            <a:r>
              <a:rPr lang="en-US" sz="2400" dirty="0"/>
              <a:t> Brew Recipe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EB4A98-1D61-26F1-1667-043D95223C63}"/>
              </a:ext>
            </a:extLst>
          </p:cNvPr>
          <p:cNvGrpSpPr/>
          <p:nvPr/>
        </p:nvGrpSpPr>
        <p:grpSpPr>
          <a:xfrm>
            <a:off x="4343059" y="2010153"/>
            <a:ext cx="7284862" cy="4166601"/>
            <a:chOff x="4343059" y="2010153"/>
            <a:chExt cx="7284862" cy="41666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B846207-AF17-F613-7919-D93BCCA0A7DF}"/>
                </a:ext>
              </a:extLst>
            </p:cNvPr>
            <p:cNvSpPr/>
            <p:nvPr/>
          </p:nvSpPr>
          <p:spPr>
            <a:xfrm>
              <a:off x="4343059" y="2010153"/>
              <a:ext cx="7255216" cy="4166601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3D7EE076-6175-0D9B-04A4-46D8F69038C3}"/>
                </a:ext>
              </a:extLst>
            </p:cNvPr>
            <p:cNvSpPr txBox="1">
              <a:spLocks/>
            </p:cNvSpPr>
            <p:nvPr/>
          </p:nvSpPr>
          <p:spPr>
            <a:xfrm>
              <a:off x="4566511" y="3458193"/>
              <a:ext cx="3674441" cy="249803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7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8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9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10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 60g coffee / 940ml water</a:t>
              </a:r>
            </a:p>
            <a:p>
              <a:r>
                <a:rPr lang="en-US" sz="2000" dirty="0"/>
                <a:t> Brewer - </a:t>
              </a:r>
              <a:r>
                <a:rPr lang="en-US" sz="2000" dirty="0" err="1"/>
                <a:t>Hario</a:t>
              </a:r>
              <a:r>
                <a:rPr lang="en-US" sz="2000" dirty="0"/>
                <a:t> V60 03</a:t>
              </a:r>
            </a:p>
            <a:p>
              <a:r>
                <a:rPr lang="en-US" sz="2000" dirty="0"/>
                <a:t> Coarse grind</a:t>
              </a:r>
            </a:p>
            <a:p>
              <a:r>
                <a:rPr lang="en-US" sz="2000" dirty="0"/>
                <a:t> 5 Pours</a:t>
              </a:r>
            </a:p>
            <a:p>
              <a:r>
                <a:rPr lang="en-US" sz="2000" dirty="0"/>
                <a:t> 92°C water</a:t>
              </a:r>
            </a:p>
            <a:p>
              <a:r>
                <a:rPr lang="en-US" sz="2000" dirty="0"/>
                <a:t> 4~5min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96A06A71-FBF3-A831-445C-DAED85E3C67A}"/>
                </a:ext>
              </a:extLst>
            </p:cNvPr>
            <p:cNvSpPr txBox="1">
              <a:spLocks/>
            </p:cNvSpPr>
            <p:nvPr/>
          </p:nvSpPr>
          <p:spPr>
            <a:xfrm>
              <a:off x="8134236" y="2245724"/>
              <a:ext cx="3493685" cy="377857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7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8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9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10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sz="2000" dirty="0"/>
                <a:t> Reset scale</a:t>
              </a:r>
            </a:p>
            <a:p>
              <a:pPr lvl="1"/>
              <a:r>
                <a:rPr lang="en-US" sz="2000" dirty="0"/>
                <a:t> Grind and add coffee (60g)</a:t>
              </a:r>
            </a:p>
            <a:p>
              <a:pPr lvl="1"/>
              <a:r>
                <a:rPr lang="en-US" sz="2000" dirty="0"/>
                <a:t> Pour 140g (200g)</a:t>
              </a:r>
            </a:p>
            <a:p>
              <a:pPr lvl="1"/>
              <a:r>
                <a:rPr lang="en-US" sz="2000" dirty="0"/>
                <a:t> </a:t>
              </a:r>
              <a:r>
                <a:rPr lang="en-US" sz="2000" dirty="0">
                  <a:solidFill>
                    <a:schemeClr val="accent3"/>
                  </a:solidFill>
                </a:rPr>
                <a:t>Bloom</a:t>
              </a:r>
              <a:r>
                <a:rPr lang="en-US" sz="2000" dirty="0"/>
                <a:t> 35~ seconds</a:t>
              </a:r>
            </a:p>
            <a:p>
              <a:pPr lvl="1"/>
              <a:r>
                <a:rPr lang="en-US" sz="2000" dirty="0"/>
                <a:t> Repeat 4 times:</a:t>
              </a:r>
            </a:p>
            <a:p>
              <a:pPr marL="728640" lvl="4"/>
              <a:r>
                <a:rPr lang="en-US" sz="2000" dirty="0"/>
                <a:t> Pour 200g</a:t>
              </a:r>
            </a:p>
            <a:p>
              <a:pPr marL="728640" lvl="4"/>
              <a:r>
                <a:rPr lang="en-US" sz="2000" dirty="0"/>
                <a:t> Wait 10~ seconds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85A362-0366-EA44-FCC8-89C430328071}"/>
                </a:ext>
              </a:extLst>
            </p:cNvPr>
            <p:cNvSpPr txBox="1">
              <a:spLocks/>
            </p:cNvSpPr>
            <p:nvPr/>
          </p:nvSpPr>
          <p:spPr>
            <a:xfrm>
              <a:off x="4744545" y="2385602"/>
              <a:ext cx="2964942" cy="646747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Brew Recipe</a:t>
              </a:r>
              <a:br>
                <a:rPr lang="en-US" dirty="0"/>
              </a:br>
              <a:r>
                <a:rPr lang="en-US" dirty="0"/>
                <a:t>1 Liter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3B72DE-5CAD-3A12-95C3-CE4CDF8F131F}"/>
                </a:ext>
              </a:extLst>
            </p:cNvPr>
            <p:cNvCxnSpPr>
              <a:cxnSpLocks/>
            </p:cNvCxnSpPr>
            <p:nvPr/>
          </p:nvCxnSpPr>
          <p:spPr>
            <a:xfrm>
              <a:off x="7894467" y="2010153"/>
              <a:ext cx="0" cy="41666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E200907-E0F3-7B95-2051-C523D94D1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4403" y="4735959"/>
            <a:ext cx="1826395" cy="1826395"/>
          </a:xfrm>
          <a:prstGeom prst="rect">
            <a:avLst/>
          </a:prstGeom>
          <a:effectLst>
            <a:softEdge rad="62246"/>
          </a:effectLst>
        </p:spPr>
      </p:pic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28220</TotalTime>
  <Words>2174</Words>
  <Application>Microsoft Macintosh PowerPoint</Application>
  <PresentationFormat>Widescreen</PresentationFormat>
  <Paragraphs>401</Paragraphs>
  <Slides>62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PowerPoint Presentation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Coffee Farming</vt:lpstr>
      <vt:lpstr>Farming</vt:lpstr>
      <vt:lpstr>Leftover Pulp, Skin, Husk?</vt:lpstr>
      <vt:lpstr>Where is Coffee Grown – “The Coffee Belt”</vt:lpstr>
      <vt:lpstr>Where is Coffee Grown?</vt:lpstr>
      <vt:lpstr>Varietals – “Arabica vs Robusta”</vt:lpstr>
      <vt:lpstr>PowerPoint Presentation</vt:lpstr>
      <vt:lpstr>PowerPoint Presentation</vt:lpstr>
      <vt:lpstr>PowerPoint Presentation</vt:lpstr>
      <vt:lpstr>PowerPoint Presentation</vt:lpstr>
      <vt:lpstr>Varietals – “Arabica vs Robusta”</vt:lpstr>
      <vt:lpstr>Coffee Processing</vt:lpstr>
      <vt:lpstr>Coffee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Flavors</vt:lpstr>
      <vt:lpstr>Supply Chain &amp; Market</vt:lpstr>
      <vt:lpstr>Supply Chain &amp; Market</vt:lpstr>
      <vt:lpstr>Supply Chain &amp; Market</vt:lpstr>
      <vt:lpstr>Roasting</vt:lpstr>
      <vt:lpstr>Roasting</vt:lpstr>
      <vt:lpstr>Roasting</vt:lpstr>
      <vt:lpstr>When to drink, for how long?</vt:lpstr>
      <vt:lpstr>Caffeine</vt:lpstr>
      <vt:lpstr>Grinding</vt:lpstr>
      <vt:lpstr>Grinding</vt:lpstr>
      <vt:lpstr>Grinders</vt:lpstr>
      <vt:lpstr>Brewing</vt:lpstr>
      <vt:lpstr>Brewing</vt:lpstr>
      <vt:lpstr>Extraction</vt:lpstr>
      <vt:lpstr>Recommended Equipment</vt:lpstr>
      <vt:lpstr>There’s a bunch more stuff we didn’t cover</vt:lpstr>
      <vt:lpstr>Live Brew + Q &amp; A</vt:lpstr>
      <vt:lpstr>Pour Over Brew Recipe – 1 Liter</vt:lpstr>
      <vt:lpstr>More?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251</cp:revision>
  <dcterms:created xsi:type="dcterms:W3CDTF">2024-05-13T14:10:36Z</dcterms:created>
  <dcterms:modified xsi:type="dcterms:W3CDTF">2026-02-03T22:39:58Z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